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25.svg" ContentType="image/svg+xml"/>
  <Override PartName="/ppt/media/image26.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
  </p:notesMasterIdLst>
  <p:handoutMasterIdLst>
    <p:handoutMasterId r:id="rId125"/>
  </p:handoutMasterIdLst>
  <p:sldIdLst>
    <p:sldId id="258" r:id="rId3"/>
    <p:sldId id="916" r:id="rId4"/>
    <p:sldId id="259" r:id="rId5"/>
    <p:sldId id="268" r:id="rId7"/>
    <p:sldId id="1389" r:id="rId8"/>
    <p:sldId id="1390" r:id="rId9"/>
    <p:sldId id="1391" r:id="rId10"/>
    <p:sldId id="2332" r:id="rId11"/>
    <p:sldId id="2333" r:id="rId12"/>
    <p:sldId id="756" r:id="rId13"/>
    <p:sldId id="757" r:id="rId14"/>
    <p:sldId id="753" r:id="rId15"/>
    <p:sldId id="752" r:id="rId16"/>
    <p:sldId id="754" r:id="rId17"/>
    <p:sldId id="755" r:id="rId18"/>
    <p:sldId id="400" r:id="rId19"/>
    <p:sldId id="454" r:id="rId20"/>
    <p:sldId id="2229" r:id="rId21"/>
    <p:sldId id="719" r:id="rId22"/>
    <p:sldId id="720" r:id="rId23"/>
    <p:sldId id="721" r:id="rId24"/>
    <p:sldId id="1536" r:id="rId25"/>
    <p:sldId id="1759" r:id="rId26"/>
    <p:sldId id="1533" r:id="rId27"/>
    <p:sldId id="1645" r:id="rId28"/>
    <p:sldId id="1755" r:id="rId29"/>
    <p:sldId id="1998" r:id="rId30"/>
    <p:sldId id="1535" r:id="rId31"/>
    <p:sldId id="1761" r:id="rId32"/>
    <p:sldId id="2445" r:id="rId33"/>
    <p:sldId id="1972" r:id="rId34"/>
    <p:sldId id="1973" r:id="rId35"/>
    <p:sldId id="1974" r:id="rId36"/>
    <p:sldId id="1976" r:id="rId37"/>
    <p:sldId id="1977" r:id="rId38"/>
    <p:sldId id="1978" r:id="rId39"/>
    <p:sldId id="1979" r:id="rId40"/>
    <p:sldId id="1982" r:id="rId41"/>
    <p:sldId id="1983" r:id="rId42"/>
    <p:sldId id="1984" r:id="rId43"/>
    <p:sldId id="1985" r:id="rId44"/>
    <p:sldId id="1990" r:id="rId45"/>
    <p:sldId id="2001" r:id="rId46"/>
    <p:sldId id="1991" r:id="rId47"/>
    <p:sldId id="1992" r:id="rId48"/>
    <p:sldId id="1994" r:id="rId49"/>
    <p:sldId id="1997" r:id="rId50"/>
    <p:sldId id="2002" r:id="rId51"/>
    <p:sldId id="1500" r:id="rId52"/>
    <p:sldId id="1501" r:id="rId53"/>
    <p:sldId id="1503" r:id="rId54"/>
    <p:sldId id="1507" r:id="rId55"/>
    <p:sldId id="1539" r:id="rId56"/>
    <p:sldId id="1540" r:id="rId57"/>
    <p:sldId id="365" r:id="rId58"/>
    <p:sldId id="1220" r:id="rId59"/>
    <p:sldId id="1221" r:id="rId60"/>
    <p:sldId id="556" r:id="rId61"/>
    <p:sldId id="832" r:id="rId62"/>
    <p:sldId id="833" r:id="rId63"/>
    <p:sldId id="834" r:id="rId64"/>
    <p:sldId id="835" r:id="rId65"/>
    <p:sldId id="2004" r:id="rId66"/>
    <p:sldId id="875" r:id="rId67"/>
    <p:sldId id="1089" r:id="rId68"/>
    <p:sldId id="1090" r:id="rId69"/>
    <p:sldId id="1538" r:id="rId70"/>
    <p:sldId id="1091" r:id="rId71"/>
    <p:sldId id="1167" r:id="rId72"/>
    <p:sldId id="977" r:id="rId73"/>
    <p:sldId id="761" r:id="rId74"/>
    <p:sldId id="762" r:id="rId75"/>
    <p:sldId id="763" r:id="rId76"/>
    <p:sldId id="2179" r:id="rId77"/>
    <p:sldId id="2180" r:id="rId78"/>
    <p:sldId id="1292" r:id="rId79"/>
    <p:sldId id="1291" r:id="rId80"/>
    <p:sldId id="1293" r:id="rId81"/>
    <p:sldId id="1294" r:id="rId82"/>
    <p:sldId id="1295" r:id="rId83"/>
    <p:sldId id="1297" r:id="rId84"/>
    <p:sldId id="1296" r:id="rId85"/>
    <p:sldId id="1299" r:id="rId86"/>
    <p:sldId id="1298" r:id="rId87"/>
    <p:sldId id="2141" r:id="rId88"/>
    <p:sldId id="1334" r:id="rId89"/>
    <p:sldId id="1335" r:id="rId90"/>
    <p:sldId id="1336" r:id="rId91"/>
    <p:sldId id="1338" r:id="rId92"/>
    <p:sldId id="1339" r:id="rId93"/>
    <p:sldId id="2181" r:id="rId94"/>
    <p:sldId id="1340" r:id="rId95"/>
    <p:sldId id="1341" r:id="rId96"/>
    <p:sldId id="1342" r:id="rId97"/>
    <p:sldId id="1343" r:id="rId98"/>
    <p:sldId id="1344" r:id="rId99"/>
    <p:sldId id="1541" r:id="rId100"/>
    <p:sldId id="1542" r:id="rId101"/>
    <p:sldId id="1543" r:id="rId102"/>
    <p:sldId id="1544" r:id="rId103"/>
    <p:sldId id="1545" r:id="rId104"/>
    <p:sldId id="1378" r:id="rId105"/>
    <p:sldId id="1381" r:id="rId106"/>
    <p:sldId id="1382" r:id="rId107"/>
    <p:sldId id="1383" r:id="rId108"/>
    <p:sldId id="1384" r:id="rId109"/>
    <p:sldId id="1380" r:id="rId110"/>
    <p:sldId id="1385" r:id="rId111"/>
    <p:sldId id="1386" r:id="rId112"/>
    <p:sldId id="1021" r:id="rId113"/>
    <p:sldId id="638" r:id="rId114"/>
    <p:sldId id="1022" r:id="rId115"/>
    <p:sldId id="876" r:id="rId116"/>
    <p:sldId id="737" r:id="rId117"/>
    <p:sldId id="730" r:id="rId118"/>
    <p:sldId id="1287" r:id="rId119"/>
    <p:sldId id="1333" r:id="rId120"/>
    <p:sldId id="2003" r:id="rId121"/>
    <p:sldId id="282" r:id="rId122"/>
    <p:sldId id="554" r:id="rId123"/>
    <p:sldId id="285"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61E2D"/>
    <a:srgbClr val="AE0212"/>
    <a:srgbClr val="D34BD9"/>
    <a:srgbClr val="09B6A4"/>
    <a:srgbClr val="2AAFB4"/>
    <a:srgbClr val="527FFF"/>
    <a:srgbClr val="0C0C0C"/>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9" Type="http://schemas.openxmlformats.org/officeDocument/2006/relationships/commentAuthors" Target="commentAuthors.xml"/><Relationship Id="rId128" Type="http://schemas.openxmlformats.org/officeDocument/2006/relationships/tableStyles" Target="tableStyles.xml"/><Relationship Id="rId127" Type="http://schemas.openxmlformats.org/officeDocument/2006/relationships/viewProps" Target="viewProps.xml"/><Relationship Id="rId126" Type="http://schemas.openxmlformats.org/officeDocument/2006/relationships/presProps" Target="presProps.xml"/><Relationship Id="rId125" Type="http://schemas.openxmlformats.org/officeDocument/2006/relationships/handoutMaster" Target="handoutMasters/handoutMaster1.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gradFill flip="none" rotWithShape="1">
          <a:gsLst>
            <a:gs pos="100000">
              <a:srgbClr val="161D2C"/>
            </a:gs>
            <a:gs pos="0">
              <a:srgbClr val="005B97"/>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1"/>
          <p:cNvSpPr txBox="1"/>
          <p:nvPr userDrawn="1"/>
        </p:nvSpPr>
        <p:spPr bwMode="white">
          <a:xfrm>
            <a:off x="200025" y="1854200"/>
            <a:ext cx="8470901" cy="1587500"/>
          </a:xfrm>
          <a:prstGeom prst="rect">
            <a:avLst/>
          </a:prstGeom>
          <a:noFill/>
        </p:spPr>
        <p:txBody>
          <a:bodyPr lIns="182880" tIns="91440" rIns="146304" bIns="91440"/>
          <a:lstStyle>
            <a:lvl1pPr defTabSz="1097280">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endPar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Text Placeholder 12"/>
          <p:cNvSpPr>
            <a:spLocks noGrp="1"/>
          </p:cNvSpPr>
          <p:nvPr>
            <p:ph type="body" sz="quarter" idx="10" hasCustomPrompt="1"/>
          </p:nvPr>
        </p:nvSpPr>
        <p:spPr>
          <a:xfrm>
            <a:off x="2857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4" name="Text Placeholder 12"/>
          <p:cNvSpPr>
            <a:spLocks noGrp="1"/>
          </p:cNvSpPr>
          <p:nvPr>
            <p:ph type="body" sz="quarter" idx="11" hasCustomPrompt="1"/>
          </p:nvPr>
        </p:nvSpPr>
        <p:spPr>
          <a:xfrm>
            <a:off x="2857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5" name="Text Placeholder 12"/>
          <p:cNvSpPr>
            <a:spLocks noGrp="1"/>
          </p:cNvSpPr>
          <p:nvPr>
            <p:ph type="body" sz="quarter" idx="12" hasCustomPrompt="1"/>
          </p:nvPr>
        </p:nvSpPr>
        <p:spPr>
          <a:xfrm>
            <a:off x="375210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6" name="Text Placeholder 12"/>
          <p:cNvSpPr>
            <a:spLocks noGrp="1"/>
          </p:cNvSpPr>
          <p:nvPr>
            <p:ph type="body" sz="quarter" idx="13" hasCustomPrompt="1"/>
          </p:nvPr>
        </p:nvSpPr>
        <p:spPr>
          <a:xfrm>
            <a:off x="375210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7" name="Text Placeholder 12"/>
          <p:cNvSpPr>
            <a:spLocks noGrp="1"/>
          </p:cNvSpPr>
          <p:nvPr>
            <p:ph type="body" sz="quarter" idx="14" hasCustomPrompt="1"/>
          </p:nvPr>
        </p:nvSpPr>
        <p:spPr>
          <a:xfrm>
            <a:off x="72184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8" name="Text Placeholder 12"/>
          <p:cNvSpPr>
            <a:spLocks noGrp="1"/>
          </p:cNvSpPr>
          <p:nvPr>
            <p:ph type="body" sz="quarter" idx="15" hasCustomPrompt="1"/>
          </p:nvPr>
        </p:nvSpPr>
        <p:spPr>
          <a:xfrm>
            <a:off x="72184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5E10A13-D768-1349-BEAE-CC73AA6917B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35E10A13-D768-1349-BEAE-CC73AA6917B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E10A13-D768-1349-BEAE-CC73AA6917B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10A13-D768-1349-BEAE-CC73AA6917B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AB5F-3576-064E-8919-43DF24EE387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1.jpeg"/></Relationships>
</file>

<file path=ppt/slides/_rels/slide100.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7.xml"/><Relationship Id="rId2" Type="http://schemas.openxmlformats.org/officeDocument/2006/relationships/image" Target="../media/image197.png"/><Relationship Id="rId1" Type="http://schemas.openxmlformats.org/officeDocument/2006/relationships/image" Target="../media/image200.png"/></Relationships>
</file>

<file path=ppt/slides/_rels/slide101.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7.xml"/><Relationship Id="rId2" Type="http://schemas.openxmlformats.org/officeDocument/2006/relationships/image" Target="../media/image197.png"/><Relationship Id="rId1" Type="http://schemas.openxmlformats.org/officeDocument/2006/relationships/image" Target="../media/image201.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image" Target="../media/image202.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image" Target="../media/image203.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image" Target="../media/image204.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image" Target="../media/image205.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image" Target="../media/image206.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image" Target="../media/image207.png"/></Relationships>
</file>

<file path=ppt/slides/_rels/slide108.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7.xml"/><Relationship Id="rId2" Type="http://schemas.openxmlformats.org/officeDocument/2006/relationships/image" Target="../media/image209.png"/><Relationship Id="rId1" Type="http://schemas.openxmlformats.org/officeDocument/2006/relationships/image" Target="../media/image208.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image" Target="../media/image2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_rels/slide110.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svg"/><Relationship Id="rId3" Type="http://schemas.openxmlformats.org/officeDocument/2006/relationships/image" Target="../media/image54.png"/><Relationship Id="rId2" Type="http://schemas.openxmlformats.org/officeDocument/2006/relationships/image" Target="../media/image211.png"/><Relationship Id="rId1" Type="http://schemas.openxmlformats.org/officeDocument/2006/relationships/image" Target="../media/image1.jpeg"/></Relationships>
</file>

<file path=ppt/slides/_rels/slide1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catalog.workshops.aws/stepfunctions/en-US" TargetMode="External"/><Relationship Id="rId2" Type="http://schemas.openxmlformats.org/officeDocument/2006/relationships/image" Target="../media/image213.png"/><Relationship Id="rId1" Type="http://schemas.openxmlformats.org/officeDocument/2006/relationships/image" Target="../media/image212.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5.png"/><Relationship Id="rId1" Type="http://schemas.openxmlformats.org/officeDocument/2006/relationships/image" Target="../media/image214.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7.png"/><Relationship Id="rId1" Type="http://schemas.openxmlformats.org/officeDocument/2006/relationships/image" Target="../media/image216.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9.png"/><Relationship Id="rId1" Type="http://schemas.openxmlformats.org/officeDocument/2006/relationships/image" Target="../media/image218.pn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1.png"/><Relationship Id="rId1" Type="http://schemas.openxmlformats.org/officeDocument/2006/relationships/image" Target="../media/image220.pn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3.png"/><Relationship Id="rId1" Type="http://schemas.openxmlformats.org/officeDocument/2006/relationships/image" Target="../media/image222.pn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5.png"/><Relationship Id="rId1" Type="http://schemas.openxmlformats.org/officeDocument/2006/relationships/image" Target="../media/image224.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7.png"/><Relationship Id="rId1" Type="http://schemas.openxmlformats.org/officeDocument/2006/relationships/image" Target="../media/image226.png"/></Relationships>
</file>

<file path=ppt/slides/_rels/slide119.xml.rels><?xml version="1.0" encoding="UTF-8" standalone="yes"?>
<Relationships xmlns="http://schemas.openxmlformats.org/package/2006/relationships"><Relationship Id="rId9" Type="http://schemas.openxmlformats.org/officeDocument/2006/relationships/hyperlink" Target="https://docs.aws.amazon.com/lambda/latest/dg/lambda-java.html" TargetMode="External"/><Relationship Id="rId8" Type="http://schemas.openxmlformats.org/officeDocument/2006/relationships/hyperlink" Target="https://docs.aws.amazon.com/pt_br/prescriptive-guidance/latest/patterns/deploy-a-ci-cd-pipeline-for-java-microservices-on-amazon-ecs.html" TargetMode="External"/><Relationship Id="rId7" Type="http://schemas.openxmlformats.org/officeDocument/2006/relationships/hyperlink" Target="https://docs.aws.amazon.com/code-library/latest/ug/java_2_code_examples.html" TargetMode="External"/><Relationship Id="rId6" Type="http://schemas.openxmlformats.org/officeDocument/2006/relationships/hyperlink" Target="https://aws.amazon.com/pt/intellij/" TargetMode="External"/><Relationship Id="rId5" Type="http://schemas.openxmlformats.org/officeDocument/2006/relationships/hyperlink" Target="https://docs.aws.amazon.com/toolkit-for-jetbrains/latest/userguide/setup-toolkit.html" TargetMode="External"/><Relationship Id="rId4" Type="http://schemas.openxmlformats.org/officeDocument/2006/relationships/hyperlink" Target="https://aws.amazon.com/pt/developer/language/java/" TargetMode="External"/><Relationship Id="rId3" Type="http://schemas.openxmlformats.org/officeDocument/2006/relationships/hyperlink" Target="https://docs.aws.amazon.com/cli/latest/userguide/getting-started-install.html" TargetMode="External"/><Relationship Id="rId2" Type="http://schemas.openxmlformats.org/officeDocument/2006/relationships/hyperlink" Target="https://github.com/aws-samples/aws-cdk-examples&#13;" TargetMode="External"/><Relationship Id="rId18" Type="http://schemas.openxmlformats.org/officeDocument/2006/relationships/slideLayout" Target="../slideLayouts/slideLayout7.xml"/><Relationship Id="rId17" Type="http://schemas.openxmlformats.org/officeDocument/2006/relationships/hyperlink" Target="https://docs.aws.amazon.com/lambda/latest/dg/snapstart.html" TargetMode="External"/><Relationship Id="rId16" Type="http://schemas.openxmlformats.org/officeDocument/2006/relationships/hyperlink" Target="https://aws.amazon.com/blogs/compute/java-17-runtime-now-available-on-aws-lambda/" TargetMode="External"/><Relationship Id="rId15" Type="http://schemas.openxmlformats.org/officeDocument/2006/relationships/hyperlink" Target="https://aws.amazon.com/pt/blogs/developer/stepfunctions-fluent-api/" TargetMode="External"/><Relationship Id="rId14" Type="http://schemas.openxmlformats.org/officeDocument/2006/relationships/hyperlink" Target="https://towardsaws.com/deploy-spring-boot-application-to-aws-ec2-using-docker-f359e7ad2026" TargetMode="External"/><Relationship Id="rId13" Type="http://schemas.openxmlformats.org/officeDocument/2006/relationships/hyperlink" Target="https://www.slideshare.net/VadymKazulkin/adopting-java-for-the-serverless-world-at-jax-2022" TargetMode="External"/><Relationship Id="rId12" Type="http://schemas.openxmlformats.org/officeDocument/2006/relationships/hyperlink" Target="https://www.jrebel.com/blog/aws-java-application-setup" TargetMode="External"/><Relationship Id="rId11" Type="http://schemas.openxmlformats.org/officeDocument/2006/relationships/hyperlink" Target="https://www.slideshare.net/AmazonWebServices/java-on-aws" TargetMode="External"/><Relationship Id="rId10" Type="http://schemas.openxmlformats.org/officeDocument/2006/relationships/hyperlink" Target="https://aws.amazon.com/pt/blogs/compute/java-17-runtime-now-available-on-aws-lambda/" TargetMode="External"/><Relationship Id="rId1" Type="http://schemas.openxmlformats.org/officeDocument/2006/relationships/hyperlink" Target="https://cdkworkshop.com" TargetMode="Externa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2.svg"/><Relationship Id="rId5" Type="http://schemas.openxmlformats.org/officeDocument/2006/relationships/image" Target="../media/image29.png"/><Relationship Id="rId4" Type="http://schemas.openxmlformats.org/officeDocument/2006/relationships/image" Target="../media/image1.sv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1.jpeg"/></Relationships>
</file>

<file path=ppt/slides/_rels/slide120.xml.rels><?xml version="1.0" encoding="UTF-8" standalone="yes"?>
<Relationships xmlns="http://schemas.openxmlformats.org/package/2006/relationships"><Relationship Id="rId9" Type="http://schemas.openxmlformats.org/officeDocument/2006/relationships/hyperlink" Target="https://twitter.com/weder96" TargetMode="External"/><Relationship Id="rId8" Type="http://schemas.openxmlformats.org/officeDocument/2006/relationships/image" Target="../media/image8.png"/><Relationship Id="rId7" Type="http://schemas.openxmlformats.org/officeDocument/2006/relationships/hyperlink" Target="https://github.com/weder96&#13;" TargetMode="Externa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hyperlink" Target="https://www.linkedin.com/in/wedermarianodesousa/&#13;" TargetMode="External"/><Relationship Id="rId2" Type="http://schemas.openxmlformats.org/officeDocument/2006/relationships/image" Target="../media/image4.png"/><Relationship Id="rId18" Type="http://schemas.openxmlformats.org/officeDocument/2006/relationships/notesSlide" Target="../notesSlides/notesSlide56.xml"/><Relationship Id="rId17" Type="http://schemas.openxmlformats.org/officeDocument/2006/relationships/slideLayout" Target="../slideLayouts/slideLayout1.xml"/><Relationship Id="rId16" Type="http://schemas.openxmlformats.org/officeDocument/2006/relationships/image" Target="../media/image10.png"/><Relationship Id="rId15" Type="http://schemas.openxmlformats.org/officeDocument/2006/relationships/image" Target="../media/image9.png"/><Relationship Id="rId14" Type="http://schemas.openxmlformats.org/officeDocument/2006/relationships/image" Target="../media/image14.png"/><Relationship Id="rId13" Type="http://schemas.openxmlformats.org/officeDocument/2006/relationships/hyperlink" Target="https://dev.to/weder96" TargetMode="External"/><Relationship Id="rId12" Type="http://schemas.openxmlformats.org/officeDocument/2006/relationships/image" Target="../media/image13.png"/><Relationship Id="rId11" Type="http://schemas.openxmlformats.org/officeDocument/2006/relationships/image" Target="../media/image12.png"/><Relationship Id="rId10" Type="http://schemas.openxmlformats.org/officeDocument/2006/relationships/image" Target="../media/image11.png"/><Relationship Id="rId1" Type="http://schemas.openxmlformats.org/officeDocument/2006/relationships/image" Target="../media/image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png"/><Relationship Id="rId1" Type="http://schemas.openxmlformats.org/officeDocument/2006/relationships/image" Target="../media/image33.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image" Target="../media/image35.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3.sv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19.xml.rels><?xml version="1.0" encoding="UTF-8" standalone="yes"?>
<Relationships xmlns="http://schemas.openxmlformats.org/package/2006/relationships"><Relationship Id="rId9" Type="http://schemas.openxmlformats.org/officeDocument/2006/relationships/image" Target="../media/image48.png"/><Relationship Id="rId8" Type="http://schemas.openxmlformats.org/officeDocument/2006/relationships/image" Target="../media/image47.png"/><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svg"/><Relationship Id="rId3" Type="http://schemas.openxmlformats.org/officeDocument/2006/relationships/image" Target="../media/image43.png"/><Relationship Id="rId25" Type="http://schemas.openxmlformats.org/officeDocument/2006/relationships/slideLayout" Target="../slideLayouts/slideLayout7.xml"/><Relationship Id="rId24" Type="http://schemas.openxmlformats.org/officeDocument/2006/relationships/image" Target="../media/image61.png"/><Relationship Id="rId23" Type="http://schemas.openxmlformats.org/officeDocument/2006/relationships/image" Target="../media/image60.png"/><Relationship Id="rId22" Type="http://schemas.openxmlformats.org/officeDocument/2006/relationships/image" Target="../media/image59.png"/><Relationship Id="rId21" Type="http://schemas.openxmlformats.org/officeDocument/2006/relationships/image" Target="../media/image58.png"/><Relationship Id="rId20" Type="http://schemas.openxmlformats.org/officeDocument/2006/relationships/image" Target="../media/image57.png"/><Relationship Id="rId2" Type="http://schemas.openxmlformats.org/officeDocument/2006/relationships/image" Target="../media/image42.png"/><Relationship Id="rId19" Type="http://schemas.openxmlformats.org/officeDocument/2006/relationships/image" Target="../media/image56.png"/><Relationship Id="rId18" Type="http://schemas.openxmlformats.org/officeDocument/2006/relationships/image" Target="../media/image55.png"/><Relationship Id="rId17" Type="http://schemas.openxmlformats.org/officeDocument/2006/relationships/image" Target="../media/image6.svg"/><Relationship Id="rId16" Type="http://schemas.openxmlformats.org/officeDocument/2006/relationships/image" Target="../media/image54.png"/><Relationship Id="rId15" Type="http://schemas.openxmlformats.org/officeDocument/2006/relationships/image" Target="../media/image53.png"/><Relationship Id="rId14" Type="http://schemas.openxmlformats.org/officeDocument/2006/relationships/image" Target="../media/image52.png"/><Relationship Id="rId13" Type="http://schemas.openxmlformats.org/officeDocument/2006/relationships/image" Target="../media/image51.png"/><Relationship Id="rId12" Type="http://schemas.openxmlformats.org/officeDocument/2006/relationships/image" Target="../media/image50.png"/><Relationship Id="rId11" Type="http://schemas.openxmlformats.org/officeDocument/2006/relationships/image" Target="../media/image5.svg"/><Relationship Id="rId10" Type="http://schemas.openxmlformats.org/officeDocument/2006/relationships/image" Target="../media/image49.png"/><Relationship Id="rId1"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4.png"/><Relationship Id="rId6" Type="http://schemas.openxmlformats.org/officeDocument/2006/relationships/image" Target="../media/image24.png"/><Relationship Id="rId5" Type="http://schemas.openxmlformats.org/officeDocument/2006/relationships/image" Target="../media/image63.png"/><Relationship Id="rId4" Type="http://schemas.openxmlformats.org/officeDocument/2006/relationships/image" Target="../media/image60.png"/><Relationship Id="rId3" Type="http://schemas.openxmlformats.org/officeDocument/2006/relationships/hyperlink" Target="https://aws.amazon.com/cdk/" TargetMode="External"/><Relationship Id="rId2" Type="http://schemas.openxmlformats.org/officeDocument/2006/relationships/hyperlink" Target="https://aws.amazon.com/serverless/sam/" TargetMode="External"/><Relationship Id="rId1" Type="http://schemas.openxmlformats.org/officeDocument/2006/relationships/image" Target="../media/image62.png"/></Relationships>
</file>

<file path=ppt/slides/_rels/slide21.xml.rels><?xml version="1.0" encoding="UTF-8" standalone="yes"?>
<Relationships xmlns="http://schemas.openxmlformats.org/package/2006/relationships"><Relationship Id="rId9" Type="http://schemas.openxmlformats.org/officeDocument/2006/relationships/image" Target="../media/image68.png"/><Relationship Id="rId8" Type="http://schemas.openxmlformats.org/officeDocument/2006/relationships/image" Target="../media/image67.png"/><Relationship Id="rId7" Type="http://schemas.openxmlformats.org/officeDocument/2006/relationships/image" Target="../media/image66.png"/><Relationship Id="rId6" Type="http://schemas.openxmlformats.org/officeDocument/2006/relationships/image" Target="../media/image65.png"/><Relationship Id="rId5" Type="http://schemas.openxmlformats.org/officeDocument/2006/relationships/hyperlink" Target="https://claudiajs.com/claudia.html" TargetMode="External"/><Relationship Id="rId4" Type="http://schemas.openxmlformats.org/officeDocument/2006/relationships/hyperlink" Target="https://arc.codes/docs/en/reference/project-manifest/aws" TargetMode="External"/><Relationship Id="rId3" Type="http://schemas.openxmlformats.org/officeDocument/2006/relationships/hyperlink" Target="https://github.com/aws/chalice" TargetMode="External"/><Relationship Id="rId2" Type="http://schemas.openxmlformats.org/officeDocument/2006/relationships/hyperlink" Target="https://www.serverless.com/framework/docs/providers/aws/guide/intro/" TargetMode="External"/><Relationship Id="rId10" Type="http://schemas.openxmlformats.org/officeDocument/2006/relationships/slideLayout" Target="../slideLayouts/slideLayout7.xml"/><Relationship Id="rId1" Type="http://schemas.openxmlformats.org/officeDocument/2006/relationships/image" Target="../media/image62.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69.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46.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52.png"/><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image" Target="../media/image72.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48.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48.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5.png"/><Relationship Id="rId2" Type="http://schemas.openxmlformats.org/officeDocument/2006/relationships/image" Target="../media/image77.png"/><Relationship Id="rId1" Type="http://schemas.openxmlformats.org/officeDocument/2006/relationships/image" Target="../media/image48.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7.png"/><Relationship Id="rId2" Type="http://schemas.openxmlformats.org/officeDocument/2006/relationships/image" Target="../media/image78.png"/><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png"/><Relationship Id="rId1" Type="http://schemas.openxmlformats.org/officeDocument/2006/relationships/image" Target="../media/image57.png"/></Relationships>
</file>

<file path=ppt/slides/_rels/slide3.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hyperlink" Target="https://github.com/weder96&#13;" TargetMode="Externa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hyperlink" Target="https://www.linkedin.com/in/wedermarianodesousa/&#13;" TargetMode="External"/><Relationship Id="rId2" Type="http://schemas.openxmlformats.org/officeDocument/2006/relationships/image" Target="../media/image4.png"/><Relationship Id="rId18" Type="http://schemas.openxmlformats.org/officeDocument/2006/relationships/notesSlide" Target="../notesSlides/notesSlide1.xml"/><Relationship Id="rId17" Type="http://schemas.openxmlformats.org/officeDocument/2006/relationships/slideLayout" Target="../slideLayouts/slideLayout1.xml"/><Relationship Id="rId16" Type="http://schemas.openxmlformats.org/officeDocument/2006/relationships/image" Target="../media/image14.png"/><Relationship Id="rId15" Type="http://schemas.openxmlformats.org/officeDocument/2006/relationships/hyperlink" Target="https://dev.to/weder96" TargetMode="External"/><Relationship Id="rId14" Type="http://schemas.openxmlformats.org/officeDocument/2006/relationships/image" Target="../media/image13.png"/><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hyperlink" Target="https://twitter.com/weder96" TargetMode="External"/><Relationship Id="rId10" Type="http://schemas.openxmlformats.org/officeDocument/2006/relationships/image" Target="../media/image10.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1.png"/><Relationship Id="rId2" Type="http://schemas.openxmlformats.org/officeDocument/2006/relationships/image" Target="../media/image57.png"/><Relationship Id="rId1" Type="http://schemas.openxmlformats.org/officeDocument/2006/relationships/image" Target="../media/image80.png"/></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7.svg"/><Relationship Id="rId7" Type="http://schemas.openxmlformats.org/officeDocument/2006/relationships/image" Target="../media/image83.png"/><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svg"/><Relationship Id="rId3" Type="http://schemas.openxmlformats.org/officeDocument/2006/relationships/image" Target="../media/image43.png"/><Relationship Id="rId2" Type="http://schemas.openxmlformats.org/officeDocument/2006/relationships/image" Target="../media/image82.png"/><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5.png"/><Relationship Id="rId2" Type="http://schemas.openxmlformats.org/officeDocument/2006/relationships/image" Target="../media/image84.png"/><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83.png"/><Relationship Id="rId7" Type="http://schemas.openxmlformats.org/officeDocument/2006/relationships/image" Target="../media/image9.svg"/><Relationship Id="rId6" Type="http://schemas.openxmlformats.org/officeDocument/2006/relationships/image" Target="../media/image86.png"/><Relationship Id="rId5" Type="http://schemas.openxmlformats.org/officeDocument/2006/relationships/image" Target="../media/image8.svg"/><Relationship Id="rId4" Type="http://schemas.openxmlformats.org/officeDocument/2006/relationships/image" Target="../media/image85.png"/><Relationship Id="rId3" Type="http://schemas.openxmlformats.org/officeDocument/2006/relationships/image" Target="../media/image44.png"/><Relationship Id="rId2" Type="http://schemas.openxmlformats.org/officeDocument/2006/relationships/image" Target="../media/image45.png"/><Relationship Id="rId15" Type="http://schemas.openxmlformats.org/officeDocument/2006/relationships/notesSlide" Target="../notesSlides/notesSlide3.xml"/><Relationship Id="rId14" Type="http://schemas.openxmlformats.org/officeDocument/2006/relationships/slideLayout" Target="../slideLayouts/slideLayout7.xml"/><Relationship Id="rId13" Type="http://schemas.openxmlformats.org/officeDocument/2006/relationships/image" Target="../media/image11.svg"/><Relationship Id="rId12" Type="http://schemas.openxmlformats.org/officeDocument/2006/relationships/image" Target="../media/image88.png"/><Relationship Id="rId11" Type="http://schemas.openxmlformats.org/officeDocument/2006/relationships/image" Target="../media/image10.svg"/><Relationship Id="rId10" Type="http://schemas.openxmlformats.org/officeDocument/2006/relationships/image" Target="../media/image87.png"/><Relationship Id="rId1" Type="http://schemas.openxmlformats.org/officeDocument/2006/relationships/image" Target="../media/image41.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45.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4.png"/><Relationship Id="rId2" Type="http://schemas.openxmlformats.org/officeDocument/2006/relationships/image" Target="../media/image91.png"/><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44.png"/><Relationship Id="rId2" Type="http://schemas.openxmlformats.org/officeDocument/2006/relationships/image" Target="../media/image7.svg"/><Relationship Id="rId1" Type="http://schemas.openxmlformats.org/officeDocument/2006/relationships/image" Target="../media/image83.png"/></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6.png"/><Relationship Id="rId3" Type="http://schemas.openxmlformats.org/officeDocument/2006/relationships/image" Target="../media/image44.png"/><Relationship Id="rId2" Type="http://schemas.openxmlformats.org/officeDocument/2006/relationships/image" Target="../media/image7.svg"/><Relationship Id="rId1" Type="http://schemas.openxmlformats.org/officeDocument/2006/relationships/image" Target="../media/image83.png"/></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 Id="rId3" Type="http://schemas.openxmlformats.org/officeDocument/2006/relationships/image" Target="../media/image44.png"/><Relationship Id="rId2" Type="http://schemas.openxmlformats.org/officeDocument/2006/relationships/image" Target="../media/image7.svg"/><Relationship Id="rId1" Type="http://schemas.openxmlformats.org/officeDocument/2006/relationships/image" Target="../media/image83.pn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4.svg"/><Relationship Id="rId3" Type="http://schemas.openxmlformats.org/officeDocument/2006/relationships/image" Target="../media/image43.png"/><Relationship Id="rId2" Type="http://schemas.openxmlformats.org/officeDocument/2006/relationships/image" Target="../media/image94.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9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96.pn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image" Target="../media/image12.svg"/><Relationship Id="rId3" Type="http://schemas.openxmlformats.org/officeDocument/2006/relationships/image" Target="../media/image98.png"/><Relationship Id="rId2" Type="http://schemas.openxmlformats.org/officeDocument/2006/relationships/image" Target="../media/image41.png"/><Relationship Id="rId1" Type="http://schemas.openxmlformats.org/officeDocument/2006/relationships/image" Target="../media/image97.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0.png"/><Relationship Id="rId3" Type="http://schemas.openxmlformats.org/officeDocument/2006/relationships/image" Target="../media/image99.png"/><Relationship Id="rId2" Type="http://schemas.openxmlformats.org/officeDocument/2006/relationships/image" Target="../media/image4.svg"/><Relationship Id="rId1" Type="http://schemas.openxmlformats.org/officeDocument/2006/relationships/image" Target="../media/image43.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5.png"/><Relationship Id="rId2" Type="http://schemas.openxmlformats.org/officeDocument/2006/relationships/image" Target="../media/image101.png"/><Relationship Id="rId1" Type="http://schemas.openxmlformats.org/officeDocument/2006/relationships/image" Target="../media/image1.jpe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5.png"/><Relationship Id="rId2" Type="http://schemas.openxmlformats.org/officeDocument/2006/relationships/image" Target="../media/image102.png"/><Relationship Id="rId1" Type="http://schemas.openxmlformats.org/officeDocument/2006/relationships/image" Target="../media/image1.jpeg"/></Relationships>
</file>

<file path=ppt/slides/_rels/slide46.xml.rels><?xml version="1.0" encoding="UTF-8" standalone="yes"?>
<Relationships xmlns="http://schemas.openxmlformats.org/package/2006/relationships"><Relationship Id="rId9" Type="http://schemas.openxmlformats.org/officeDocument/2006/relationships/image" Target="../media/image110.png"/><Relationship Id="rId8" Type="http://schemas.openxmlformats.org/officeDocument/2006/relationships/image" Target="../media/image109.png"/><Relationship Id="rId7" Type="http://schemas.openxmlformats.org/officeDocument/2006/relationships/image" Target="../media/image108.png"/><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image" Target="../media/image103.png"/><Relationship Id="rId15" Type="http://schemas.openxmlformats.org/officeDocument/2006/relationships/notesSlide" Target="../notesSlides/notesSlide10.xml"/><Relationship Id="rId14" Type="http://schemas.openxmlformats.org/officeDocument/2006/relationships/slideLayout" Target="../slideLayouts/slideLayout7.xml"/><Relationship Id="rId13" Type="http://schemas.openxmlformats.org/officeDocument/2006/relationships/image" Target="../media/image114.png"/><Relationship Id="rId12" Type="http://schemas.openxmlformats.org/officeDocument/2006/relationships/image" Target="../media/image113.png"/><Relationship Id="rId11" Type="http://schemas.openxmlformats.org/officeDocument/2006/relationships/image" Target="../media/image112.png"/><Relationship Id="rId10" Type="http://schemas.openxmlformats.org/officeDocument/2006/relationships/image" Target="../media/image111.png"/><Relationship Id="rId1" Type="http://schemas.openxmlformats.org/officeDocument/2006/relationships/image" Target="../media/image55.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16.png"/><Relationship Id="rId1" Type="http://schemas.openxmlformats.org/officeDocument/2006/relationships/image" Target="../media/image115.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8.png"/><Relationship Id="rId2" Type="http://schemas.openxmlformats.org/officeDocument/2006/relationships/image" Target="../media/image55.png"/><Relationship Id="rId1" Type="http://schemas.openxmlformats.org/officeDocument/2006/relationships/image" Target="../media/image117.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1.png"/><Relationship Id="rId2" Type="http://schemas.openxmlformats.org/officeDocument/2006/relationships/image" Target="../media/image119.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1.png"/><Relationship Id="rId1" Type="http://schemas.openxmlformats.org/officeDocument/2006/relationships/image" Target="../media/image120.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122.png"/></Relationships>
</file>

<file path=ppt/slides/_rels/slide5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4.svg"/><Relationship Id="rId4" Type="http://schemas.openxmlformats.org/officeDocument/2006/relationships/image" Target="../media/image124.png"/><Relationship Id="rId3" Type="http://schemas.openxmlformats.org/officeDocument/2006/relationships/image" Target="../media/image13.svg"/><Relationship Id="rId2" Type="http://schemas.openxmlformats.org/officeDocument/2006/relationships/image" Target="../media/image123.png"/><Relationship Id="rId1" Type="http://schemas.openxmlformats.org/officeDocument/2006/relationships/image" Target="../media/image41.png"/></Relationships>
</file>

<file path=ppt/slides/_rels/slide54.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image" Target="../media/image48.png"/><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14.svg"/><Relationship Id="rId4" Type="http://schemas.openxmlformats.org/officeDocument/2006/relationships/image" Target="../media/image124.png"/><Relationship Id="rId3" Type="http://schemas.openxmlformats.org/officeDocument/2006/relationships/image" Target="../media/image13.svg"/><Relationship Id="rId2" Type="http://schemas.openxmlformats.org/officeDocument/2006/relationships/image" Target="../media/image123.png"/><Relationship Id="rId12" Type="http://schemas.openxmlformats.org/officeDocument/2006/relationships/notesSlide" Target="../notesSlides/notesSlide14.xml"/><Relationship Id="rId11" Type="http://schemas.openxmlformats.org/officeDocument/2006/relationships/slideLayout" Target="../slideLayouts/slideLayout7.xml"/><Relationship Id="rId10" Type="http://schemas.openxmlformats.org/officeDocument/2006/relationships/image" Target="../media/image126.png"/><Relationship Id="rId1" Type="http://schemas.openxmlformats.org/officeDocument/2006/relationships/image" Target="../media/image41.png"/></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svg"/><Relationship Id="rId3" Type="http://schemas.openxmlformats.org/officeDocument/2006/relationships/image" Target="../media/image54.png"/><Relationship Id="rId2" Type="http://schemas.openxmlformats.org/officeDocument/2006/relationships/image" Target="../media/image127.png"/><Relationship Id="rId1" Type="http://schemas.openxmlformats.org/officeDocument/2006/relationships/image" Target="../media/image1.jpeg"/></Relationships>
</file>

<file path=ppt/slides/_rels/slide5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1.svg"/><Relationship Id="rId7" Type="http://schemas.openxmlformats.org/officeDocument/2006/relationships/image" Target="../media/image88.png"/><Relationship Id="rId6" Type="http://schemas.openxmlformats.org/officeDocument/2006/relationships/image" Target="../media/image45.png"/><Relationship Id="rId5" Type="http://schemas.openxmlformats.org/officeDocument/2006/relationships/image" Target="../media/image15.svg"/><Relationship Id="rId4" Type="http://schemas.openxmlformats.org/officeDocument/2006/relationships/image" Target="../media/image128.png"/><Relationship Id="rId3" Type="http://schemas.openxmlformats.org/officeDocument/2006/relationships/image" Target="../media/image6.svg"/><Relationship Id="rId2" Type="http://schemas.openxmlformats.org/officeDocument/2006/relationships/image" Target="../media/image54.png"/><Relationship Id="rId10" Type="http://schemas.openxmlformats.org/officeDocument/2006/relationships/notesSlide" Target="../notesSlides/notesSlide15.xml"/><Relationship Id="rId1" Type="http://schemas.openxmlformats.org/officeDocument/2006/relationships/image" Target="../media/image24.png"/></Relationships>
</file>

<file path=ppt/slides/_rels/slide57.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6.png"/><Relationship Id="rId7" Type="http://schemas.openxmlformats.org/officeDocument/2006/relationships/image" Target="../media/image44.png"/><Relationship Id="rId6" Type="http://schemas.openxmlformats.org/officeDocument/2006/relationships/image" Target="../media/image8.svg"/><Relationship Id="rId5" Type="http://schemas.openxmlformats.org/officeDocument/2006/relationships/image" Target="../media/image85.png"/><Relationship Id="rId4" Type="http://schemas.openxmlformats.org/officeDocument/2006/relationships/image" Target="../media/image15.svg"/><Relationship Id="rId3" Type="http://schemas.openxmlformats.org/officeDocument/2006/relationships/image" Target="../media/image128.png"/><Relationship Id="rId2" Type="http://schemas.openxmlformats.org/officeDocument/2006/relationships/image" Target="../media/image6.svg"/><Relationship Id="rId16" Type="http://schemas.openxmlformats.org/officeDocument/2006/relationships/notesSlide" Target="../notesSlides/notesSlide16.xml"/><Relationship Id="rId15" Type="http://schemas.openxmlformats.org/officeDocument/2006/relationships/slideLayout" Target="../slideLayouts/slideLayout7.xml"/><Relationship Id="rId14" Type="http://schemas.openxmlformats.org/officeDocument/2006/relationships/image" Target="../media/image13.svg"/><Relationship Id="rId13" Type="http://schemas.openxmlformats.org/officeDocument/2006/relationships/image" Target="../media/image123.png"/><Relationship Id="rId12" Type="http://schemas.openxmlformats.org/officeDocument/2006/relationships/image" Target="../media/image41.png"/><Relationship Id="rId11" Type="http://schemas.openxmlformats.org/officeDocument/2006/relationships/image" Target="../media/image10.svg"/><Relationship Id="rId10" Type="http://schemas.openxmlformats.org/officeDocument/2006/relationships/image" Target="../media/image87.png"/><Relationship Id="rId1" Type="http://schemas.openxmlformats.org/officeDocument/2006/relationships/image" Target="../media/image54.png"/></Relationships>
</file>

<file path=ppt/slides/_rels/slide5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6.svg"/><Relationship Id="rId4" Type="http://schemas.openxmlformats.org/officeDocument/2006/relationships/image" Target="../media/image54.png"/><Relationship Id="rId3" Type="http://schemas.openxmlformats.org/officeDocument/2006/relationships/image" Target="../media/image48.png"/><Relationship Id="rId2" Type="http://schemas.openxmlformats.org/officeDocument/2006/relationships/image" Target="../media/image57.png"/><Relationship Id="rId1" Type="http://schemas.openxmlformats.org/officeDocument/2006/relationships/image" Target="../media/image41.png"/></Relationships>
</file>

<file path=ppt/slides/_rels/slide59.xml.rels><?xml version="1.0" encoding="UTF-8" standalone="yes"?>
<Relationships xmlns="http://schemas.openxmlformats.org/package/2006/relationships"><Relationship Id="rId9" Type="http://schemas.openxmlformats.org/officeDocument/2006/relationships/image" Target="../media/image132.png"/><Relationship Id="rId8" Type="http://schemas.openxmlformats.org/officeDocument/2006/relationships/image" Target="../media/image16.svg"/><Relationship Id="rId7" Type="http://schemas.openxmlformats.org/officeDocument/2006/relationships/image" Target="../media/image131.png"/><Relationship Id="rId6" Type="http://schemas.openxmlformats.org/officeDocument/2006/relationships/image" Target="../media/image6.svg"/><Relationship Id="rId5" Type="http://schemas.openxmlformats.org/officeDocument/2006/relationships/image" Target="../media/image54.png"/><Relationship Id="rId4" Type="http://schemas.openxmlformats.org/officeDocument/2006/relationships/image" Target="../media/image10.svg"/><Relationship Id="rId3" Type="http://schemas.openxmlformats.org/officeDocument/2006/relationships/image" Target="../media/image87.png"/><Relationship Id="rId2" Type="http://schemas.openxmlformats.org/officeDocument/2006/relationships/image" Target="../media/image130.png"/><Relationship Id="rId10" Type="http://schemas.openxmlformats.org/officeDocument/2006/relationships/slideLayout" Target="../slideLayouts/slideLayout7.xml"/><Relationship Id="rId1"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9.png"/></Relationships>
</file>

<file path=ppt/slides/_rels/slide6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3.png"/><Relationship Id="rId7" Type="http://schemas.openxmlformats.org/officeDocument/2006/relationships/image" Target="../media/image59.png"/><Relationship Id="rId6" Type="http://schemas.openxmlformats.org/officeDocument/2006/relationships/image" Target="../media/image129.png"/><Relationship Id="rId5" Type="http://schemas.openxmlformats.org/officeDocument/2006/relationships/image" Target="../media/image6.svg"/><Relationship Id="rId4" Type="http://schemas.openxmlformats.org/officeDocument/2006/relationships/image" Target="../media/image54.png"/><Relationship Id="rId3" Type="http://schemas.openxmlformats.org/officeDocument/2006/relationships/image" Target="../media/image48.png"/><Relationship Id="rId2" Type="http://schemas.openxmlformats.org/officeDocument/2006/relationships/image" Target="../media/image57.png"/><Relationship Id="rId1" Type="http://schemas.openxmlformats.org/officeDocument/2006/relationships/image" Target="../media/image41.png"/></Relationships>
</file>

<file path=ppt/slides/_rels/slide61.xml.rels><?xml version="1.0" encoding="UTF-8" standalone="yes"?>
<Relationships xmlns="http://schemas.openxmlformats.org/package/2006/relationships"><Relationship Id="rId9" Type="http://schemas.openxmlformats.org/officeDocument/2006/relationships/image" Target="../media/image126.png"/><Relationship Id="rId8" Type="http://schemas.openxmlformats.org/officeDocument/2006/relationships/image" Target="../media/image17.svg"/><Relationship Id="rId7" Type="http://schemas.openxmlformats.org/officeDocument/2006/relationships/image" Target="../media/image135.png"/><Relationship Id="rId6" Type="http://schemas.openxmlformats.org/officeDocument/2006/relationships/image" Target="../media/image134.png"/><Relationship Id="rId5" Type="http://schemas.openxmlformats.org/officeDocument/2006/relationships/image" Target="../media/image46.png"/><Relationship Id="rId4" Type="http://schemas.openxmlformats.org/officeDocument/2006/relationships/image" Target="../media/image129.png"/><Relationship Id="rId3" Type="http://schemas.openxmlformats.org/officeDocument/2006/relationships/image" Target="../media/image6.svg"/><Relationship Id="rId2" Type="http://schemas.openxmlformats.org/officeDocument/2006/relationships/image" Target="../media/image54.png"/><Relationship Id="rId16" Type="http://schemas.openxmlformats.org/officeDocument/2006/relationships/slideLayout" Target="../slideLayouts/slideLayout7.xml"/><Relationship Id="rId15" Type="http://schemas.openxmlformats.org/officeDocument/2006/relationships/image" Target="../media/image19.svg"/><Relationship Id="rId14" Type="http://schemas.openxmlformats.org/officeDocument/2006/relationships/image" Target="../media/image137.png"/><Relationship Id="rId13" Type="http://schemas.openxmlformats.org/officeDocument/2006/relationships/image" Target="../media/image10.svg"/><Relationship Id="rId12" Type="http://schemas.openxmlformats.org/officeDocument/2006/relationships/image" Target="../media/image87.png"/><Relationship Id="rId11" Type="http://schemas.openxmlformats.org/officeDocument/2006/relationships/image" Target="../media/image18.svg"/><Relationship Id="rId10" Type="http://schemas.openxmlformats.org/officeDocument/2006/relationships/image" Target="../media/image136.png"/><Relationship Id="rId1" Type="http://schemas.openxmlformats.org/officeDocument/2006/relationships/image" Target="../media/image41.png"/></Relationships>
</file>

<file path=ppt/slides/_rels/slide62.xml.rels><?xml version="1.0" encoding="UTF-8" standalone="yes"?>
<Relationships xmlns="http://schemas.openxmlformats.org/package/2006/relationships"><Relationship Id="rId9" Type="http://schemas.openxmlformats.org/officeDocument/2006/relationships/image" Target="../media/image87.png"/><Relationship Id="rId8" Type="http://schemas.openxmlformats.org/officeDocument/2006/relationships/image" Target="../media/image17.svg"/><Relationship Id="rId7" Type="http://schemas.openxmlformats.org/officeDocument/2006/relationships/image" Target="../media/image135.png"/><Relationship Id="rId6" Type="http://schemas.openxmlformats.org/officeDocument/2006/relationships/image" Target="../media/image134.png"/><Relationship Id="rId5" Type="http://schemas.openxmlformats.org/officeDocument/2006/relationships/image" Target="../media/image46.png"/><Relationship Id="rId4" Type="http://schemas.openxmlformats.org/officeDocument/2006/relationships/image" Target="../media/image129.png"/><Relationship Id="rId3" Type="http://schemas.openxmlformats.org/officeDocument/2006/relationships/image" Target="../media/image6.svg"/><Relationship Id="rId2" Type="http://schemas.openxmlformats.org/officeDocument/2006/relationships/image" Target="../media/image54.png"/><Relationship Id="rId16" Type="http://schemas.openxmlformats.org/officeDocument/2006/relationships/slideLayout" Target="../slideLayouts/slideLayout7.xml"/><Relationship Id="rId15" Type="http://schemas.openxmlformats.org/officeDocument/2006/relationships/image" Target="../media/image9.svg"/><Relationship Id="rId14" Type="http://schemas.openxmlformats.org/officeDocument/2006/relationships/image" Target="../media/image86.png"/><Relationship Id="rId13" Type="http://schemas.openxmlformats.org/officeDocument/2006/relationships/image" Target="../media/image44.png"/><Relationship Id="rId12" Type="http://schemas.openxmlformats.org/officeDocument/2006/relationships/image" Target="../media/image19.svg"/><Relationship Id="rId11" Type="http://schemas.openxmlformats.org/officeDocument/2006/relationships/image" Target="../media/image137.png"/><Relationship Id="rId10" Type="http://schemas.openxmlformats.org/officeDocument/2006/relationships/image" Target="../media/image10.svg"/><Relationship Id="rId1" Type="http://schemas.openxmlformats.org/officeDocument/2006/relationships/image" Target="../media/image41.png"/></Relationships>
</file>

<file path=ppt/slides/_rels/slide63.xml.rels><?xml version="1.0" encoding="UTF-8" standalone="yes"?>
<Relationships xmlns="http://schemas.openxmlformats.org/package/2006/relationships"><Relationship Id="rId9" Type="http://schemas.openxmlformats.org/officeDocument/2006/relationships/image" Target="../media/image10.svg"/><Relationship Id="rId8" Type="http://schemas.openxmlformats.org/officeDocument/2006/relationships/image" Target="../media/image87.png"/><Relationship Id="rId7" Type="http://schemas.openxmlformats.org/officeDocument/2006/relationships/image" Target="../media/image18.svg"/><Relationship Id="rId6" Type="http://schemas.openxmlformats.org/officeDocument/2006/relationships/image" Target="../media/image136.png"/><Relationship Id="rId5" Type="http://schemas.openxmlformats.org/officeDocument/2006/relationships/image" Target="../media/image126.png"/><Relationship Id="rId4" Type="http://schemas.openxmlformats.org/officeDocument/2006/relationships/image" Target="../media/image129.png"/><Relationship Id="rId3" Type="http://schemas.openxmlformats.org/officeDocument/2006/relationships/image" Target="../media/image6.svg"/><Relationship Id="rId2" Type="http://schemas.openxmlformats.org/officeDocument/2006/relationships/image" Target="../media/image54.png"/><Relationship Id="rId14" Type="http://schemas.openxmlformats.org/officeDocument/2006/relationships/slideLayout" Target="../slideLayouts/slideLayout7.xml"/><Relationship Id="rId13" Type="http://schemas.openxmlformats.org/officeDocument/2006/relationships/image" Target="../media/image138.png"/><Relationship Id="rId12" Type="http://schemas.openxmlformats.org/officeDocument/2006/relationships/image" Target="../media/image45.png"/><Relationship Id="rId11" Type="http://schemas.openxmlformats.org/officeDocument/2006/relationships/image" Target="../media/image19.svg"/><Relationship Id="rId10" Type="http://schemas.openxmlformats.org/officeDocument/2006/relationships/image" Target="../media/image137.png"/><Relationship Id="rId1" Type="http://schemas.openxmlformats.org/officeDocument/2006/relationships/image" Target="../media/image41.png"/></Relationships>
</file>

<file path=ppt/slides/_rels/slide64.xml.rels><?xml version="1.0" encoding="UTF-8" standalone="yes"?>
<Relationships xmlns="http://schemas.openxmlformats.org/package/2006/relationships"><Relationship Id="rId9" Type="http://schemas.openxmlformats.org/officeDocument/2006/relationships/image" Target="../media/image16.svg"/><Relationship Id="rId8" Type="http://schemas.openxmlformats.org/officeDocument/2006/relationships/image" Target="../media/image131.png"/><Relationship Id="rId7" Type="http://schemas.openxmlformats.org/officeDocument/2006/relationships/image" Target="../media/image140.png"/><Relationship Id="rId6" Type="http://schemas.openxmlformats.org/officeDocument/2006/relationships/image" Target="../media/image139.png"/><Relationship Id="rId5" Type="http://schemas.openxmlformats.org/officeDocument/2006/relationships/image" Target="../media/image10.svg"/><Relationship Id="rId4" Type="http://schemas.openxmlformats.org/officeDocument/2006/relationships/image" Target="../media/image87.png"/><Relationship Id="rId3" Type="http://schemas.openxmlformats.org/officeDocument/2006/relationships/image" Target="../media/image129.png"/><Relationship Id="rId2" Type="http://schemas.openxmlformats.org/officeDocument/2006/relationships/image" Target="../media/image6.svg"/><Relationship Id="rId17" Type="http://schemas.openxmlformats.org/officeDocument/2006/relationships/slideLayout" Target="../slideLayouts/slideLayout7.xml"/><Relationship Id="rId16" Type="http://schemas.openxmlformats.org/officeDocument/2006/relationships/image" Target="../media/image21.svg"/><Relationship Id="rId15" Type="http://schemas.openxmlformats.org/officeDocument/2006/relationships/image" Target="../media/image142.png"/><Relationship Id="rId14" Type="http://schemas.openxmlformats.org/officeDocument/2006/relationships/image" Target="../media/image17.svg"/><Relationship Id="rId13" Type="http://schemas.openxmlformats.org/officeDocument/2006/relationships/image" Target="../media/image135.png"/><Relationship Id="rId12" Type="http://schemas.openxmlformats.org/officeDocument/2006/relationships/image" Target="../media/image58.png"/><Relationship Id="rId11" Type="http://schemas.openxmlformats.org/officeDocument/2006/relationships/image" Target="../media/image20.svg"/><Relationship Id="rId10" Type="http://schemas.openxmlformats.org/officeDocument/2006/relationships/image" Target="../media/image141.png"/><Relationship Id="rId1" Type="http://schemas.openxmlformats.org/officeDocument/2006/relationships/image" Target="../media/image54.png"/></Relationships>
</file>

<file path=ppt/slides/_rels/slide6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svg"/><Relationship Id="rId7" Type="http://schemas.openxmlformats.org/officeDocument/2006/relationships/image" Target="../media/image43.png"/><Relationship Id="rId6" Type="http://schemas.openxmlformats.org/officeDocument/2006/relationships/image" Target="../media/image22.svg"/><Relationship Id="rId5" Type="http://schemas.openxmlformats.org/officeDocument/2006/relationships/image" Target="../media/image143.png"/><Relationship Id="rId4" Type="http://schemas.openxmlformats.org/officeDocument/2006/relationships/image" Target="../media/image6.svg"/><Relationship Id="rId3" Type="http://schemas.openxmlformats.org/officeDocument/2006/relationships/image" Target="../media/image54.png"/><Relationship Id="rId2" Type="http://schemas.openxmlformats.org/officeDocument/2006/relationships/image" Target="../media/image48.png"/><Relationship Id="rId1" Type="http://schemas.openxmlformats.org/officeDocument/2006/relationships/image" Target="../media/image41.png"/></Relationships>
</file>

<file path=ppt/slides/_rels/slide6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44.png"/><Relationship Id="rId6" Type="http://schemas.openxmlformats.org/officeDocument/2006/relationships/image" Target="../media/image53.png"/><Relationship Id="rId5" Type="http://schemas.openxmlformats.org/officeDocument/2006/relationships/image" Target="../media/image46.png"/><Relationship Id="rId4" Type="http://schemas.openxmlformats.org/officeDocument/2006/relationships/image" Target="../media/image58.png"/><Relationship Id="rId3" Type="http://schemas.openxmlformats.org/officeDocument/2006/relationships/image" Target="../media/image4.svg"/><Relationship Id="rId2" Type="http://schemas.openxmlformats.org/officeDocument/2006/relationships/image" Target="../media/image43.png"/><Relationship Id="rId1" Type="http://schemas.openxmlformats.org/officeDocument/2006/relationships/image" Target="../media/image41.png"/></Relationships>
</file>

<file path=ppt/slides/_rels/slide67.xml.rels><?xml version="1.0" encoding="UTF-8" standalone="yes"?>
<Relationships xmlns="http://schemas.openxmlformats.org/package/2006/relationships"><Relationship Id="rId9" Type="http://schemas.openxmlformats.org/officeDocument/2006/relationships/image" Target="../media/image87.png"/><Relationship Id="rId8" Type="http://schemas.openxmlformats.org/officeDocument/2006/relationships/image" Target="../media/image24.svg"/><Relationship Id="rId7" Type="http://schemas.openxmlformats.org/officeDocument/2006/relationships/image" Target="../media/image146.png"/><Relationship Id="rId6" Type="http://schemas.openxmlformats.org/officeDocument/2006/relationships/image" Target="../media/image126.png"/><Relationship Id="rId5" Type="http://schemas.openxmlformats.org/officeDocument/2006/relationships/image" Target="../media/image57.png"/><Relationship Id="rId4" Type="http://schemas.openxmlformats.org/officeDocument/2006/relationships/image" Target="../media/image23.svg"/><Relationship Id="rId3" Type="http://schemas.openxmlformats.org/officeDocument/2006/relationships/image" Target="../media/image145.png"/><Relationship Id="rId2" Type="http://schemas.openxmlformats.org/officeDocument/2006/relationships/image" Target="../media/image6.svg"/><Relationship Id="rId13" Type="http://schemas.openxmlformats.org/officeDocument/2006/relationships/slideLayout" Target="../slideLayouts/slideLayout7.xml"/><Relationship Id="rId12" Type="http://schemas.openxmlformats.org/officeDocument/2006/relationships/image" Target="../media/image21.svg"/><Relationship Id="rId11" Type="http://schemas.openxmlformats.org/officeDocument/2006/relationships/image" Target="../media/image142.png"/><Relationship Id="rId10" Type="http://schemas.openxmlformats.org/officeDocument/2006/relationships/image" Target="../media/image10.svg"/><Relationship Id="rId1" Type="http://schemas.openxmlformats.org/officeDocument/2006/relationships/image" Target="../media/image54.png"/></Relationships>
</file>

<file path=ppt/slides/_rels/slide6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48.png"/><Relationship Id="rId7" Type="http://schemas.openxmlformats.org/officeDocument/2006/relationships/image" Target="../media/image57.png"/><Relationship Id="rId6" Type="http://schemas.openxmlformats.org/officeDocument/2006/relationships/image" Target="../media/image22.svg"/><Relationship Id="rId5" Type="http://schemas.openxmlformats.org/officeDocument/2006/relationships/image" Target="../media/image143.png"/><Relationship Id="rId4" Type="http://schemas.openxmlformats.org/officeDocument/2006/relationships/image" Target="../media/image6.svg"/><Relationship Id="rId3" Type="http://schemas.openxmlformats.org/officeDocument/2006/relationships/image" Target="../media/image54.png"/><Relationship Id="rId2" Type="http://schemas.openxmlformats.org/officeDocument/2006/relationships/image" Target="../media/image41.png"/><Relationship Id="rId1" Type="http://schemas.openxmlformats.org/officeDocument/2006/relationships/image" Target="../media/image147.png"/></Relationships>
</file>

<file path=ppt/slides/_rels/slide69.xml.rels><?xml version="1.0" encoding="UTF-8" standalone="yes"?>
<Relationships xmlns="http://schemas.openxmlformats.org/package/2006/relationships"><Relationship Id="rId9" Type="http://schemas.openxmlformats.org/officeDocument/2006/relationships/image" Target="../media/image44.png"/><Relationship Id="rId8" Type="http://schemas.openxmlformats.org/officeDocument/2006/relationships/image" Target="../media/image45.png"/><Relationship Id="rId7" Type="http://schemas.openxmlformats.org/officeDocument/2006/relationships/image" Target="../media/image57.png"/><Relationship Id="rId6" Type="http://schemas.openxmlformats.org/officeDocument/2006/relationships/image" Target="../media/image23.svg"/><Relationship Id="rId5" Type="http://schemas.openxmlformats.org/officeDocument/2006/relationships/image" Target="../media/image145.png"/><Relationship Id="rId4" Type="http://schemas.openxmlformats.org/officeDocument/2006/relationships/image" Target="../media/image6.svg"/><Relationship Id="rId3" Type="http://schemas.openxmlformats.org/officeDocument/2006/relationships/image" Target="../media/image54.png"/><Relationship Id="rId20" Type="http://schemas.openxmlformats.org/officeDocument/2006/relationships/slideLayout" Target="../slideLayouts/slideLayout7.xml"/><Relationship Id="rId2" Type="http://schemas.openxmlformats.org/officeDocument/2006/relationships/image" Target="../media/image48.png"/><Relationship Id="rId19" Type="http://schemas.openxmlformats.org/officeDocument/2006/relationships/image" Target="../media/image126.png"/><Relationship Id="rId18" Type="http://schemas.openxmlformats.org/officeDocument/2006/relationships/image" Target="../media/image25.svg"/><Relationship Id="rId17" Type="http://schemas.openxmlformats.org/officeDocument/2006/relationships/image" Target="../media/image149.png"/><Relationship Id="rId16" Type="http://schemas.openxmlformats.org/officeDocument/2006/relationships/image" Target="../media/image61.png"/><Relationship Id="rId15" Type="http://schemas.openxmlformats.org/officeDocument/2006/relationships/image" Target="../media/image13.svg"/><Relationship Id="rId14" Type="http://schemas.openxmlformats.org/officeDocument/2006/relationships/image" Target="../media/image123.png"/><Relationship Id="rId13" Type="http://schemas.openxmlformats.org/officeDocument/2006/relationships/image" Target="../media/image9.svg"/><Relationship Id="rId12" Type="http://schemas.openxmlformats.org/officeDocument/2006/relationships/image" Target="../media/image86.png"/><Relationship Id="rId11" Type="http://schemas.openxmlformats.org/officeDocument/2006/relationships/image" Target="../media/image8.svg"/><Relationship Id="rId10" Type="http://schemas.openxmlformats.org/officeDocument/2006/relationships/image" Target="../media/image85.png"/><Relationship Id="rId1"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20.pn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151.png"/><Relationship Id="rId1" Type="http://schemas.openxmlformats.org/officeDocument/2006/relationships/image" Target="../media/image150.png"/></Relationships>
</file>

<file path=ppt/slides/_rels/slide71.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154.png"/><Relationship Id="rId4" Type="http://schemas.openxmlformats.org/officeDocument/2006/relationships/image" Target="../media/image153.png"/><Relationship Id="rId3" Type="http://schemas.openxmlformats.org/officeDocument/2006/relationships/image" Target="../media/image22.png"/><Relationship Id="rId2" Type="http://schemas.openxmlformats.org/officeDocument/2006/relationships/image" Target="../media/image152.png"/><Relationship Id="rId1" Type="http://schemas.openxmlformats.org/officeDocument/2006/relationships/image" Target="../media/image1.jpeg"/></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155.png"/><Relationship Id="rId1" Type="http://schemas.openxmlformats.org/officeDocument/2006/relationships/image" Target="../media/image22.png"/></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image" Target="../media/image156.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159.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9" Type="http://schemas.openxmlformats.org/officeDocument/2006/relationships/image" Target="../media/image15.svg"/><Relationship Id="rId8" Type="http://schemas.openxmlformats.org/officeDocument/2006/relationships/image" Target="../media/image128.png"/><Relationship Id="rId7" Type="http://schemas.openxmlformats.org/officeDocument/2006/relationships/image" Target="../media/image57.png"/><Relationship Id="rId6" Type="http://schemas.openxmlformats.org/officeDocument/2006/relationships/image" Target="../media/image10.svg"/><Relationship Id="rId5" Type="http://schemas.openxmlformats.org/officeDocument/2006/relationships/image" Target="../media/image87.png"/><Relationship Id="rId4" Type="http://schemas.openxmlformats.org/officeDocument/2006/relationships/image" Target="../media/image26.svg"/><Relationship Id="rId3" Type="http://schemas.openxmlformats.org/officeDocument/2006/relationships/image" Target="../media/image160.png"/><Relationship Id="rId20" Type="http://schemas.openxmlformats.org/officeDocument/2006/relationships/notesSlide" Target="../notesSlides/notesSlide22.xml"/><Relationship Id="rId2" Type="http://schemas.openxmlformats.org/officeDocument/2006/relationships/image" Target="../media/image155.png"/><Relationship Id="rId19" Type="http://schemas.openxmlformats.org/officeDocument/2006/relationships/slideLayout" Target="../slideLayouts/slideLayout7.xml"/><Relationship Id="rId18" Type="http://schemas.openxmlformats.org/officeDocument/2006/relationships/image" Target="../media/image154.png"/><Relationship Id="rId17" Type="http://schemas.openxmlformats.org/officeDocument/2006/relationships/image" Target="../media/image6.svg"/><Relationship Id="rId16" Type="http://schemas.openxmlformats.org/officeDocument/2006/relationships/image" Target="../media/image54.png"/><Relationship Id="rId15" Type="http://schemas.openxmlformats.org/officeDocument/2006/relationships/image" Target="../media/image25.svg"/><Relationship Id="rId14" Type="http://schemas.openxmlformats.org/officeDocument/2006/relationships/image" Target="../media/image149.png"/><Relationship Id="rId13" Type="http://schemas.openxmlformats.org/officeDocument/2006/relationships/image" Target="../media/image61.png"/><Relationship Id="rId12" Type="http://schemas.openxmlformats.org/officeDocument/2006/relationships/image" Target="../media/image126.png"/><Relationship Id="rId11" Type="http://schemas.openxmlformats.org/officeDocument/2006/relationships/image" Target="../media/image21.svg"/><Relationship Id="rId10" Type="http://schemas.openxmlformats.org/officeDocument/2006/relationships/image" Target="../media/image142.png"/><Relationship Id="rId1" Type="http://schemas.openxmlformats.org/officeDocument/2006/relationships/image" Target="../media/image22.png"/></Relationships>
</file>

<file path=ppt/slides/_rels/slide77.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image" Target="../media/image154.png"/><Relationship Id="rId4" Type="http://schemas.openxmlformats.org/officeDocument/2006/relationships/image" Target="../media/image162.png"/><Relationship Id="rId3" Type="http://schemas.openxmlformats.org/officeDocument/2006/relationships/image" Target="../media/image155.png"/><Relationship Id="rId2" Type="http://schemas.openxmlformats.org/officeDocument/2006/relationships/image" Target="../media/image22.png"/><Relationship Id="rId1" Type="http://schemas.openxmlformats.org/officeDocument/2006/relationships/image" Target="../media/image161.png"/></Relationships>
</file>

<file path=ppt/slides/_rels/slide78.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7.xml"/><Relationship Id="rId4" Type="http://schemas.openxmlformats.org/officeDocument/2006/relationships/image" Target="../media/image165.png"/><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image" Target="../media/image155.png"/></Relationships>
</file>

<file path=ppt/slides/_rels/slide79.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7.xml"/><Relationship Id="rId4" Type="http://schemas.openxmlformats.org/officeDocument/2006/relationships/image" Target="../media/image167.png"/><Relationship Id="rId3" Type="http://schemas.openxmlformats.org/officeDocument/2006/relationships/image" Target="../media/image166.png"/><Relationship Id="rId2" Type="http://schemas.openxmlformats.org/officeDocument/2006/relationships/image" Target="../media/image153.png"/><Relationship Id="rId1" Type="http://schemas.openxmlformats.org/officeDocument/2006/relationships/image" Target="../media/image155.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1.jpeg"/></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7.xml"/><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image" Target="../media/image153.png"/></Relationships>
</file>

<file path=ppt/slides/_rels/slide81.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7.xml"/><Relationship Id="rId3" Type="http://schemas.openxmlformats.org/officeDocument/2006/relationships/image" Target="../media/image170.png"/><Relationship Id="rId2" Type="http://schemas.openxmlformats.org/officeDocument/2006/relationships/image" Target="../media/image168.png"/><Relationship Id="rId1" Type="http://schemas.openxmlformats.org/officeDocument/2006/relationships/image" Target="../media/image153.png"/></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7.xml"/><Relationship Id="rId3" Type="http://schemas.openxmlformats.org/officeDocument/2006/relationships/image" Target="../media/image171.png"/><Relationship Id="rId2" Type="http://schemas.openxmlformats.org/officeDocument/2006/relationships/image" Target="../media/image168.png"/><Relationship Id="rId1" Type="http://schemas.openxmlformats.org/officeDocument/2006/relationships/image" Target="../media/image153.png"/></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7.xml"/><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image" Target="../media/image153.png"/></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7.xml"/><Relationship Id="rId3" Type="http://schemas.openxmlformats.org/officeDocument/2006/relationships/image" Target="../media/image174.png"/><Relationship Id="rId2" Type="http://schemas.openxmlformats.org/officeDocument/2006/relationships/image" Target="../media/image168.png"/><Relationship Id="rId1" Type="http://schemas.openxmlformats.org/officeDocument/2006/relationships/image" Target="../media/image153.png"/></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7.xml"/><Relationship Id="rId3" Type="http://schemas.openxmlformats.org/officeDocument/2006/relationships/image" Target="../media/image175.png"/><Relationship Id="rId2" Type="http://schemas.openxmlformats.org/officeDocument/2006/relationships/image" Target="../media/image168.png"/><Relationship Id="rId1" Type="http://schemas.openxmlformats.org/officeDocument/2006/relationships/image" Target="../media/image153.png"/></Relationships>
</file>

<file path=ppt/slides/_rels/slide86.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7.xml"/><Relationship Id="rId4" Type="http://schemas.openxmlformats.org/officeDocument/2006/relationships/image" Target="../media/image154.png"/><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image" Target="../media/image153.png"/></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7.xml"/><Relationship Id="rId3" Type="http://schemas.openxmlformats.org/officeDocument/2006/relationships/image" Target="../media/image153.png"/><Relationship Id="rId2" Type="http://schemas.openxmlformats.org/officeDocument/2006/relationships/image" Target="../media/image179.png"/><Relationship Id="rId1" Type="http://schemas.openxmlformats.org/officeDocument/2006/relationships/image" Target="../media/image178.png"/></Relationships>
</file>

<file path=ppt/slides/_rels/slide88.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image" Target="../media/image153.png"/><Relationship Id="rId1" Type="http://schemas.openxmlformats.org/officeDocument/2006/relationships/image" Target="../media/image180.png"/></Relationships>
</file>

<file path=ppt/slides/_rels/slide89.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7.xml"/><Relationship Id="rId4" Type="http://schemas.openxmlformats.org/officeDocument/2006/relationships/image" Target="../media/image183.png"/><Relationship Id="rId3" Type="http://schemas.openxmlformats.org/officeDocument/2006/relationships/image" Target="../media/image182.png"/><Relationship Id="rId2" Type="http://schemas.openxmlformats.org/officeDocument/2006/relationships/image" Target="../media/image153.png"/><Relationship Id="rId1" Type="http://schemas.openxmlformats.org/officeDocument/2006/relationships/image" Target="../media/image18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notesSlide" Target="../notesSlides/notesSlide36.xml"/><Relationship Id="rId7"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87.png"/><Relationship Id="rId4" Type="http://schemas.openxmlformats.org/officeDocument/2006/relationships/image" Target="../media/image186.png"/><Relationship Id="rId3" Type="http://schemas.openxmlformats.org/officeDocument/2006/relationships/image" Target="../media/image185.png"/><Relationship Id="rId2" Type="http://schemas.openxmlformats.org/officeDocument/2006/relationships/image" Target="../media/image153.png"/><Relationship Id="rId1" Type="http://schemas.openxmlformats.org/officeDocument/2006/relationships/image" Target="../media/image184.png"/></Relationships>
</file>

<file path=ppt/slides/_rels/slide91.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7.xml"/><Relationship Id="rId3" Type="http://schemas.openxmlformats.org/officeDocument/2006/relationships/image" Target="../media/image189.png"/><Relationship Id="rId2" Type="http://schemas.openxmlformats.org/officeDocument/2006/relationships/image" Target="../media/image153.png"/><Relationship Id="rId1" Type="http://schemas.openxmlformats.org/officeDocument/2006/relationships/image" Target="../media/image188.png"/></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7.xml"/><Relationship Id="rId2" Type="http://schemas.openxmlformats.org/officeDocument/2006/relationships/image" Target="../media/image191.png"/><Relationship Id="rId1" Type="http://schemas.openxmlformats.org/officeDocument/2006/relationships/image" Target="../media/image190.png"/></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7.xml"/><Relationship Id="rId2" Type="http://schemas.openxmlformats.org/officeDocument/2006/relationships/image" Target="../media/image191.png"/><Relationship Id="rId1" Type="http://schemas.openxmlformats.org/officeDocument/2006/relationships/image" Target="../media/image192.png"/></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7.xml"/><Relationship Id="rId2" Type="http://schemas.openxmlformats.org/officeDocument/2006/relationships/image" Target="../media/image191.png"/><Relationship Id="rId1" Type="http://schemas.openxmlformats.org/officeDocument/2006/relationships/image" Target="../media/image193.png"/></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7.xml"/><Relationship Id="rId2" Type="http://schemas.openxmlformats.org/officeDocument/2006/relationships/image" Target="../media/image191.png"/><Relationship Id="rId1" Type="http://schemas.openxmlformats.org/officeDocument/2006/relationships/image" Target="../media/image194.png"/></Relationships>
</file>

<file path=ppt/slides/_rels/slide96.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7.xml"/><Relationship Id="rId2" Type="http://schemas.openxmlformats.org/officeDocument/2006/relationships/image" Target="../media/image191.png"/><Relationship Id="rId1" Type="http://schemas.openxmlformats.org/officeDocument/2006/relationships/image" Target="../media/image195.png"/></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7.xml"/><Relationship Id="rId2" Type="http://schemas.openxmlformats.org/officeDocument/2006/relationships/image" Target="../media/image197.png"/><Relationship Id="rId1" Type="http://schemas.openxmlformats.org/officeDocument/2006/relationships/image" Target="../media/image196.png"/></Relationships>
</file>

<file path=ppt/slides/_rels/slide98.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7.xml"/><Relationship Id="rId2" Type="http://schemas.openxmlformats.org/officeDocument/2006/relationships/image" Target="../media/image197.png"/><Relationship Id="rId1" Type="http://schemas.openxmlformats.org/officeDocument/2006/relationships/image" Target="../media/image198.png"/></Relationships>
</file>

<file path=ppt/slides/_rels/slide99.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7.xml"/><Relationship Id="rId2" Type="http://schemas.openxmlformats.org/officeDocument/2006/relationships/image" Target="../media/image197.png"/><Relationship Id="rId1" Type="http://schemas.openxmlformats.org/officeDocument/2006/relationships/image" Target="../media/image19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descr="7985335"/>
          <p:cNvPicPr>
            <a:picLocks noChangeAspect="1"/>
          </p:cNvPicPr>
          <p:nvPr/>
        </p:nvPicPr>
        <p:blipFill>
          <a:blip r:embed="rId2"/>
          <a:stretch>
            <a:fillRect/>
          </a:stretch>
        </p:blipFill>
        <p:spPr>
          <a:xfrm>
            <a:off x="-38100" y="25400"/>
            <a:ext cx="12268200" cy="6871335"/>
          </a:xfrm>
          <a:prstGeom prst="rect">
            <a:avLst/>
          </a:prstGeom>
        </p:spPr>
      </p:pic>
      <p:sp>
        <p:nvSpPr>
          <p:cNvPr id="4" name="Title 3"/>
          <p:cNvSpPr>
            <a:spLocks noGrp="1"/>
          </p:cNvSpPr>
          <p:nvPr>
            <p:ph type="ctrTitle"/>
          </p:nvPr>
        </p:nvSpPr>
        <p:spPr>
          <a:xfrm>
            <a:off x="179070" y="171450"/>
            <a:ext cx="7701915" cy="2089150"/>
          </a:xfrm>
        </p:spPr>
        <p:txBody>
          <a:bodyPr>
            <a:normAutofit fontScale="90000"/>
          </a:bodyPr>
          <a:p>
            <a:pPr algn="l"/>
            <a:r>
              <a:rPr sz="5335" b="1">
                <a:solidFill>
                  <a:schemeClr val="bg1"/>
                </a:solidFill>
              </a:rPr>
              <a:t>Conhecendo AWS Serverless com CDK, Java e Python</a:t>
            </a:r>
            <a:endParaRPr sz="5335" b="1">
              <a:solidFill>
                <a:schemeClr val="bg1"/>
              </a:solidFill>
            </a:endParaRPr>
          </a:p>
        </p:txBody>
      </p:sp>
      <p:sp>
        <p:nvSpPr>
          <p:cNvPr id="15" name="Text Box 14"/>
          <p:cNvSpPr txBox="1"/>
          <p:nvPr/>
        </p:nvSpPr>
        <p:spPr>
          <a:xfrm>
            <a:off x="9504680" y="6558915"/>
            <a:ext cx="2700020" cy="337185"/>
          </a:xfrm>
          <a:prstGeom prst="rect">
            <a:avLst/>
          </a:prstGeom>
          <a:noFill/>
        </p:spPr>
        <p:txBody>
          <a:bodyPr wrap="square" rtlCol="0" anchor="t">
            <a:spAutoFit/>
          </a:bodyPr>
          <a:p>
            <a:r>
              <a:rPr lang="pt-PT" altLang="en-US" sz="1600" b="1">
                <a:solidFill>
                  <a:schemeClr val="bg1"/>
                </a:solidFill>
              </a:rPr>
              <a:t>#JoinCommunity2023</a:t>
            </a:r>
            <a:endParaRPr lang="pt-PT" altLang="en-US" sz="1600" b="1">
              <a:solidFill>
                <a:schemeClr val="bg1"/>
              </a:solidFill>
            </a:endParaRPr>
          </a:p>
        </p:txBody>
      </p:sp>
      <p:sp>
        <p:nvSpPr>
          <p:cNvPr id="2" name="Text Box 1"/>
          <p:cNvSpPr txBox="1"/>
          <p:nvPr/>
        </p:nvSpPr>
        <p:spPr>
          <a:xfrm>
            <a:off x="-8890" y="6527800"/>
            <a:ext cx="935990" cy="337185"/>
          </a:xfrm>
          <a:prstGeom prst="rect">
            <a:avLst/>
          </a:prstGeom>
          <a:noFill/>
        </p:spPr>
        <p:txBody>
          <a:bodyPr wrap="square" rtlCol="0" anchor="t">
            <a:spAutoFit/>
          </a:bodyPr>
          <a:p>
            <a:r>
              <a:rPr lang="pt-PT" altLang="en-US" sz="1600" b="1">
                <a:solidFill>
                  <a:schemeClr val="bg1"/>
                </a:solidFill>
              </a:rPr>
              <a:t>#ptBr</a:t>
            </a:r>
            <a:endParaRPr lang="pt-PT" altLang="en-US" sz="16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7135" y="-8255"/>
            <a:ext cx="10984865" cy="6865620"/>
          </a:xfrm>
          <a:prstGeom prst="rect">
            <a:avLst/>
          </a:prstGeom>
        </p:spPr>
      </p:pic>
      <p:sp>
        <p:nvSpPr>
          <p:cNvPr id="6" name="Rectangles 5"/>
          <p:cNvSpPr/>
          <p:nvPr/>
        </p:nvSpPr>
        <p:spPr>
          <a:xfrm>
            <a:off x="12065" y="-40005"/>
            <a:ext cx="568134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28270" y="1842770"/>
            <a:ext cx="5598795" cy="296481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Install AWS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Command Line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Interface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(AWS CLI) Linux</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112642" name="Graphic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58750"/>
            <a:ext cx="1200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468370" y="756285"/>
            <a:ext cx="7932420" cy="503618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Get One Item By Id</a:t>
            </a:r>
            <a:endParaRPr lang="pt-PT" sz="2000" b="1" dirty="0">
              <a:solidFill>
                <a:schemeClr val="bg1"/>
              </a:solidFill>
            </a:endParaRPr>
          </a:p>
        </p:txBody>
      </p:sp>
      <p:sp>
        <p:nvSpPr>
          <p:cNvPr id="5" name="Rectangles 4"/>
          <p:cNvSpPr/>
          <p:nvPr/>
        </p:nvSpPr>
        <p:spPr>
          <a:xfrm>
            <a:off x="3507740" y="2750185"/>
            <a:ext cx="7860665" cy="4013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3364230"/>
            <a:ext cx="7844155" cy="17405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26504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430905" y="756285"/>
            <a:ext cx="7955280" cy="530034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Delete Item By Id</a:t>
            </a:r>
            <a:endParaRPr lang="pt-PT" sz="2000" b="1" dirty="0">
              <a:solidFill>
                <a:schemeClr val="bg1"/>
              </a:solidFill>
            </a:endParaRPr>
          </a:p>
        </p:txBody>
      </p:sp>
      <p:sp>
        <p:nvSpPr>
          <p:cNvPr id="5" name="Rectangles 4"/>
          <p:cNvSpPr/>
          <p:nvPr/>
        </p:nvSpPr>
        <p:spPr>
          <a:xfrm>
            <a:off x="3507740" y="2362200"/>
            <a:ext cx="7860665" cy="4013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4272280"/>
            <a:ext cx="7844155" cy="13119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186880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9" name="Rectangles 8"/>
          <p:cNvSpPr/>
          <p:nvPr/>
        </p:nvSpPr>
        <p:spPr>
          <a:xfrm>
            <a:off x="3486150" y="2877185"/>
            <a:ext cx="7860665" cy="9702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429895" y="699135"/>
            <a:ext cx="11383010" cy="570674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a:t>
            </a:r>
            <a:r>
              <a:rPr lang="pt-PT" sz="2000" b="1" dirty="0">
                <a:solidFill>
                  <a:schemeClr val="bg1"/>
                </a:solidFill>
              </a:rPr>
              <a:t> create(GET)</a:t>
            </a:r>
            <a:endParaRPr lang="pt-PT" sz="2000" b="1" dirty="0">
              <a:solidFill>
                <a:schemeClr val="bg1"/>
              </a:solidFill>
            </a:endParaRPr>
          </a:p>
        </p:txBody>
      </p:sp>
      <p:sp>
        <p:nvSpPr>
          <p:cNvPr id="3" name="Rectangles 2"/>
          <p:cNvSpPr/>
          <p:nvPr/>
        </p:nvSpPr>
        <p:spPr>
          <a:xfrm>
            <a:off x="494030"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095438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943350" y="1285240"/>
            <a:ext cx="650811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943350" y="3903980"/>
            <a:ext cx="650811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87985" y="723900"/>
            <a:ext cx="11687810" cy="573595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(POST) </a:t>
            </a:r>
            <a:endParaRPr lang="pt-PT" sz="2000" b="1" dirty="0">
              <a:solidFill>
                <a:schemeClr val="bg1"/>
              </a:solidFill>
            </a:endParaRPr>
          </a:p>
        </p:txBody>
      </p:sp>
      <p:sp>
        <p:nvSpPr>
          <p:cNvPr id="3" name="Rectangles 2"/>
          <p:cNvSpPr/>
          <p:nvPr/>
        </p:nvSpPr>
        <p:spPr>
          <a:xfrm>
            <a:off x="494030"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31760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4034155" y="1252220"/>
            <a:ext cx="67703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4034155" y="3903980"/>
            <a:ext cx="676973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62585" y="833120"/>
            <a:ext cx="11717020" cy="556768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(DELETE)</a:t>
            </a:r>
            <a:endParaRPr lang="pt-PT" sz="2000" b="1" dirty="0">
              <a:solidFill>
                <a:schemeClr val="bg1"/>
              </a:solidFill>
            </a:endParaRPr>
          </a:p>
        </p:txBody>
      </p:sp>
      <p:sp>
        <p:nvSpPr>
          <p:cNvPr id="3" name="Rectangles 2"/>
          <p:cNvSpPr/>
          <p:nvPr/>
        </p:nvSpPr>
        <p:spPr>
          <a:xfrm>
            <a:off x="4362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00391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11270" y="1252220"/>
            <a:ext cx="66687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64908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94970" y="825500"/>
            <a:ext cx="11626850" cy="54705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(GET)</a:t>
            </a:r>
            <a:endParaRPr lang="pt-PT" sz="2000" b="1" dirty="0">
              <a:solidFill>
                <a:schemeClr val="bg1"/>
              </a:solidFill>
            </a:endParaRPr>
          </a:p>
        </p:txBody>
      </p:sp>
      <p:sp>
        <p:nvSpPr>
          <p:cNvPr id="3" name="Rectangles 2"/>
          <p:cNvSpPr/>
          <p:nvPr/>
        </p:nvSpPr>
        <p:spPr>
          <a:xfrm>
            <a:off x="4362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00391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69055" y="1252220"/>
            <a:ext cx="66179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59574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36245" y="643890"/>
            <a:ext cx="11438255" cy="562927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(PATCH)</a:t>
            </a:r>
            <a:endParaRPr lang="pt-PT" sz="2000" b="1" dirty="0">
              <a:solidFill>
                <a:schemeClr val="bg1"/>
              </a:solidFill>
            </a:endParaRPr>
          </a:p>
        </p:txBody>
      </p:sp>
      <p:sp>
        <p:nvSpPr>
          <p:cNvPr id="3" name="Rectangles 2"/>
          <p:cNvSpPr/>
          <p:nvPr/>
        </p:nvSpPr>
        <p:spPr>
          <a:xfrm>
            <a:off x="5124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0838815" y="12344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69055" y="1252220"/>
            <a:ext cx="64274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410960"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43230" y="825500"/>
            <a:ext cx="11346815" cy="422402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(Lambdas)</a:t>
            </a:r>
            <a:endParaRPr lang="pt-PT" sz="2000" b="1" dirty="0">
              <a:solidFill>
                <a:schemeClr val="bg1"/>
              </a:solidFill>
            </a:endParaRPr>
          </a:p>
        </p:txBody>
      </p:sp>
      <p:sp>
        <p:nvSpPr>
          <p:cNvPr id="3" name="Rectangles 2"/>
          <p:cNvSpPr/>
          <p:nvPr/>
        </p:nvSpPr>
        <p:spPr>
          <a:xfrm>
            <a:off x="1054100" y="2525395"/>
            <a:ext cx="437769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8923020" y="2524760"/>
            <a:ext cx="1365885" cy="245681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95935" y="3565525"/>
            <a:ext cx="8476615" cy="3201035"/>
          </a:xfrm>
          <a:prstGeom prst="rect">
            <a:avLst/>
          </a:prstGeom>
        </p:spPr>
      </p:pic>
      <p:pic>
        <p:nvPicPr>
          <p:cNvPr id="4" name="Picture 3"/>
          <p:cNvPicPr>
            <a:picLocks noChangeAspect="1"/>
          </p:cNvPicPr>
          <p:nvPr/>
        </p:nvPicPr>
        <p:blipFill>
          <a:blip r:embed="rId2"/>
          <a:stretch>
            <a:fillRect/>
          </a:stretch>
        </p:blipFill>
        <p:spPr>
          <a:xfrm>
            <a:off x="425450" y="673735"/>
            <a:ext cx="11125835" cy="273494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(DynamoDB)</a:t>
            </a:r>
            <a:endParaRPr lang="pt-PT" sz="2000" b="1" dirty="0">
              <a:solidFill>
                <a:schemeClr val="bg1"/>
              </a:solidFill>
            </a:endParaRPr>
          </a:p>
        </p:txBody>
      </p:sp>
      <p:sp>
        <p:nvSpPr>
          <p:cNvPr id="3" name="Rectangles 2"/>
          <p:cNvSpPr/>
          <p:nvPr/>
        </p:nvSpPr>
        <p:spPr>
          <a:xfrm>
            <a:off x="457835" y="2294255"/>
            <a:ext cx="10784840" cy="9144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2500630" y="6036310"/>
            <a:ext cx="6454140" cy="6013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507365" y="5277485"/>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25450" y="75438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ectangles 9"/>
          <p:cNvSpPr/>
          <p:nvPr/>
        </p:nvSpPr>
        <p:spPr>
          <a:xfrm>
            <a:off x="499745" y="358775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25450" y="754380"/>
            <a:ext cx="10897870" cy="431609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(IAM Role)</a:t>
            </a:r>
            <a:endParaRPr lang="pt-PT" sz="2000" b="1" dirty="0">
              <a:solidFill>
                <a:schemeClr val="bg1"/>
              </a:solidFill>
            </a:endParaRPr>
          </a:p>
        </p:txBody>
      </p:sp>
      <p:sp>
        <p:nvSpPr>
          <p:cNvPr id="3" name="Rectangles 2"/>
          <p:cNvSpPr/>
          <p:nvPr/>
        </p:nvSpPr>
        <p:spPr>
          <a:xfrm>
            <a:off x="433070" y="3406140"/>
            <a:ext cx="10864850" cy="16586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57835" y="94107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Install AWS Linux</a:t>
            </a:r>
            <a:endParaRPr lang="pt-PT" altLang="en-US" sz="2000" b="1" dirty="0">
              <a:solidFill>
                <a:schemeClr val="bg1"/>
              </a:solidFill>
            </a:endParaRPr>
          </a:p>
        </p:txBody>
      </p:sp>
      <p:sp>
        <p:nvSpPr>
          <p:cNvPr id="2" name="Text Box 1"/>
          <p:cNvSpPr txBox="1"/>
          <p:nvPr/>
        </p:nvSpPr>
        <p:spPr>
          <a:xfrm>
            <a:off x="408305" y="767715"/>
            <a:ext cx="10780395" cy="1814830"/>
          </a:xfrm>
          <a:prstGeom prst="rect">
            <a:avLst/>
          </a:prstGeom>
          <a:noFill/>
        </p:spPr>
        <p:txBody>
          <a:bodyPr wrap="square" rtlCol="0" anchor="t">
            <a:spAutoFit/>
          </a:bodyPr>
          <a:p>
            <a:pPr algn="l"/>
            <a:r>
              <a:rPr lang="en-US" sz="1400">
                <a:solidFill>
                  <a:schemeClr val="bg1"/>
                </a:solidFill>
              </a:rPr>
              <a:t>You must be able to extract or "unzip" the downloaded package. </a:t>
            </a:r>
            <a:r>
              <a:rPr lang="pt-PT" altLang="en-US" sz="1400">
                <a:solidFill>
                  <a:schemeClr val="bg1"/>
                </a:solidFill>
              </a:rPr>
              <a:t>i</a:t>
            </a:r>
            <a:r>
              <a:rPr lang="en-US" sz="1400">
                <a:solidFill>
                  <a:schemeClr val="bg1"/>
                </a:solidFill>
              </a:rPr>
              <a:t>f your operating system doesn't have the built-in unzip command, use an equivalent.</a:t>
            </a:r>
            <a:endParaRPr lang="en-US" sz="1400">
              <a:solidFill>
                <a:schemeClr val="bg1"/>
              </a:solidFill>
            </a:endParaRPr>
          </a:p>
          <a:p>
            <a:pPr algn="l"/>
            <a:endParaRPr lang="en-US" sz="1400">
              <a:solidFill>
                <a:schemeClr val="bg1"/>
              </a:solidFill>
            </a:endParaRPr>
          </a:p>
          <a:p>
            <a:pPr algn="l"/>
            <a:r>
              <a:rPr lang="en-US" sz="1400">
                <a:solidFill>
                  <a:schemeClr val="bg1"/>
                </a:solidFill>
              </a:rPr>
              <a:t>The AWS CLI uses glibc, groff, and less. These are included by default in most major distributions of </a:t>
            </a:r>
            <a:r>
              <a:rPr lang="en-US" sz="1400" b="1">
                <a:solidFill>
                  <a:schemeClr val="bg1"/>
                </a:solidFill>
              </a:rPr>
              <a:t>Linux</a:t>
            </a:r>
            <a:r>
              <a:rPr lang="en-US" sz="1400">
                <a:solidFill>
                  <a:schemeClr val="bg1"/>
                </a:solidFill>
              </a:rPr>
              <a:t>.</a:t>
            </a:r>
            <a:endParaRPr lang="en-US" sz="1400">
              <a:solidFill>
                <a:schemeClr val="bg1"/>
              </a:solidFill>
            </a:endParaRPr>
          </a:p>
          <a:p>
            <a:pPr algn="l"/>
            <a:r>
              <a:rPr lang="en-US" sz="1400">
                <a:solidFill>
                  <a:schemeClr val="bg1"/>
                </a:solidFill>
              </a:rPr>
              <a:t>We support the AWS CLI on 64-bit versions of recent distributions of </a:t>
            </a:r>
            <a:r>
              <a:rPr lang="en-US" sz="1400" b="1">
                <a:solidFill>
                  <a:schemeClr val="bg1"/>
                </a:solidFill>
              </a:rPr>
              <a:t>CentOS, Fedora, Ubuntu, Amazon Linux 1, Amazon Linux 2 and Linux ARM.</a:t>
            </a:r>
            <a:endParaRPr lang="en-US" sz="1400" b="1">
              <a:solidFill>
                <a:schemeClr val="bg1"/>
              </a:solidFill>
            </a:endParaRPr>
          </a:p>
          <a:p>
            <a:pPr algn="l"/>
            <a:endParaRPr lang="en-US" sz="1400">
              <a:solidFill>
                <a:schemeClr val="bg1"/>
              </a:solidFill>
            </a:endParaRPr>
          </a:p>
          <a:p>
            <a:pPr algn="l"/>
            <a:endParaRPr lang="en-US" sz="1400">
              <a:solidFill>
                <a:schemeClr val="bg1"/>
              </a:solidFill>
            </a:endParaRPr>
          </a:p>
        </p:txBody>
      </p:sp>
      <p:pic>
        <p:nvPicPr>
          <p:cNvPr id="10" name="Picture 9"/>
          <p:cNvPicPr>
            <a:picLocks noChangeAspect="1"/>
          </p:cNvPicPr>
          <p:nvPr/>
        </p:nvPicPr>
        <p:blipFill>
          <a:blip r:embed="rId1"/>
          <a:stretch>
            <a:fillRect/>
          </a:stretch>
        </p:blipFill>
        <p:spPr>
          <a:xfrm>
            <a:off x="563245" y="2402205"/>
            <a:ext cx="7260590" cy="2721610"/>
          </a:xfrm>
          <a:prstGeom prst="rect">
            <a:avLst/>
          </a:prstGeom>
        </p:spPr>
      </p:pic>
      <p:pic>
        <p:nvPicPr>
          <p:cNvPr id="11" name="Picture 10"/>
          <p:cNvPicPr>
            <a:picLocks noChangeAspect="1"/>
          </p:cNvPicPr>
          <p:nvPr/>
        </p:nvPicPr>
        <p:blipFill>
          <a:blip r:embed="rId2"/>
          <a:stretch>
            <a:fillRect/>
          </a:stretch>
        </p:blipFill>
        <p:spPr>
          <a:xfrm>
            <a:off x="3670300" y="5283835"/>
            <a:ext cx="8105775" cy="914400"/>
          </a:xfrm>
          <a:prstGeom prst="rect">
            <a:avLst/>
          </a:prstGeom>
        </p:spPr>
      </p:pic>
      <p:sp>
        <p:nvSpPr>
          <p:cNvPr id="16" name="Rectangles 15"/>
          <p:cNvSpPr/>
          <p:nvPr/>
        </p:nvSpPr>
        <p:spPr>
          <a:xfrm>
            <a:off x="5562600" y="6319520"/>
            <a:ext cx="62045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898515" y="6367145"/>
            <a:ext cx="5481955" cy="275590"/>
          </a:xfrm>
          <a:prstGeom prst="rect">
            <a:avLst/>
          </a:prstGeom>
          <a:noFill/>
        </p:spPr>
        <p:txBody>
          <a:bodyPr wrap="none" rtlCol="0">
            <a:spAutoFit/>
          </a:bodyPr>
          <a:p>
            <a:pPr algn="l"/>
            <a:r>
              <a:rPr lang="en-US" sz="1200">
                <a:solidFill>
                  <a:schemeClr val="bg1"/>
                </a:solidFill>
              </a:rPr>
              <a:t>https://docs.aws.amazon.com/cli/latest/userguide/getting-started-install.html</a:t>
            </a:r>
            <a:endParaRPr lang="en-US" sz="1200">
              <a:solidFill>
                <a:schemeClr val="bg1"/>
              </a:solidFill>
            </a:endParaRPr>
          </a:p>
        </p:txBody>
      </p:sp>
      <p:sp>
        <p:nvSpPr>
          <p:cNvPr id="5" name="Rectangles 4"/>
          <p:cNvSpPr/>
          <p:nvPr/>
        </p:nvSpPr>
        <p:spPr>
          <a:xfrm>
            <a:off x="492760"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8082915" y="2876550"/>
            <a:ext cx="2908300" cy="1168400"/>
          </a:xfrm>
          <a:prstGeom prst="rect">
            <a:avLst/>
          </a:prstGeom>
          <a:noFill/>
        </p:spPr>
        <p:txBody>
          <a:bodyPr wrap="square" rtlCol="0" anchor="t">
            <a:spAutoFit/>
          </a:bodyPr>
          <a:p>
            <a:pPr algn="l"/>
            <a:r>
              <a:rPr lang="en-US" sz="1400">
                <a:solidFill>
                  <a:schemeClr val="bg1"/>
                </a:solidFill>
                <a:sym typeface="+mn-ea"/>
              </a:rPr>
              <a:t>Because AWS doesn't maintain third-party repositories</a:t>
            </a:r>
            <a:r>
              <a:rPr lang="pt-PT" altLang="en-US" sz="1400">
                <a:solidFill>
                  <a:schemeClr val="bg1"/>
                </a:solidFill>
                <a:sym typeface="+mn-ea"/>
              </a:rPr>
              <a:t>.</a:t>
            </a:r>
            <a:r>
              <a:rPr lang="en-US" sz="1400">
                <a:solidFill>
                  <a:schemeClr val="bg1"/>
                </a:solidFill>
                <a:sym typeface="+mn-ea"/>
              </a:rPr>
              <a:t>  </a:t>
            </a:r>
            <a:endParaRPr lang="en-US" sz="1400">
              <a:solidFill>
                <a:schemeClr val="bg1"/>
              </a:solidFill>
              <a:sym typeface="+mn-ea"/>
            </a:endParaRPr>
          </a:p>
          <a:p>
            <a:pPr algn="l"/>
            <a:r>
              <a:rPr lang="pt-PT" altLang="en-US" sz="1400">
                <a:solidFill>
                  <a:schemeClr val="bg1"/>
                </a:solidFill>
                <a:sym typeface="+mn-ea"/>
              </a:rPr>
              <a:t>W</a:t>
            </a:r>
            <a:r>
              <a:rPr lang="en-US" sz="1400">
                <a:solidFill>
                  <a:schemeClr val="bg1"/>
                </a:solidFill>
                <a:sym typeface="+mn-ea"/>
              </a:rPr>
              <a:t>e can’t guarantee that they </a:t>
            </a:r>
            <a:endParaRPr lang="en-US" sz="1400">
              <a:solidFill>
                <a:schemeClr val="bg1"/>
              </a:solidFill>
              <a:sym typeface="+mn-ea"/>
            </a:endParaRPr>
          </a:p>
          <a:p>
            <a:pPr algn="l"/>
            <a:r>
              <a:rPr lang="en-US" sz="1400">
                <a:solidFill>
                  <a:schemeClr val="bg1"/>
                </a:solidFill>
                <a:sym typeface="+mn-ea"/>
              </a:rPr>
              <a:t>contain the latest version of the AWS CLI.</a:t>
            </a:r>
            <a:endParaRPr lang="en-US" sz="1400">
              <a:solidFill>
                <a:schemeClr val="bg1"/>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5" y="-17145"/>
            <a:ext cx="12231370" cy="6875780"/>
          </a:xfrm>
          <a:prstGeom prst="rect">
            <a:avLst/>
          </a:prstGeom>
        </p:spPr>
      </p:pic>
      <p:sp>
        <p:nvSpPr>
          <p:cNvPr id="2" name="Rectangles 1"/>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00330" y="3169285"/>
            <a:ext cx="4318000" cy="502285"/>
          </a:xfrm>
          <a:prstGeom prst="rect">
            <a:avLst/>
          </a:prstGeom>
        </p:spPr>
        <p:txBody>
          <a:bodyPr vert="horz" wrap="square" lIns="0" tIns="10583" rIns="0" bIns="0" rtlCol="0">
            <a:spAutoFit/>
          </a:bodyPr>
          <a:lstStyle/>
          <a:p>
            <a:pPr marL="12700" algn="ctr">
              <a:lnSpc>
                <a:spcPct val="100000"/>
              </a:lnSpc>
              <a:spcBef>
                <a:spcPts val="100"/>
              </a:spcBef>
            </a:pPr>
            <a:r>
              <a:rPr lang="pt-PT" altLang="en-US" sz="3200" b="1">
                <a:solidFill>
                  <a:schemeClr val="bg1"/>
                </a:solidFill>
                <a:sym typeface="+mn-ea"/>
              </a:rPr>
              <a:t>Next Steps</a:t>
            </a:r>
            <a:r>
              <a:rPr lang="pt-PT" altLang="en-US" sz="3200">
                <a:solidFill>
                  <a:schemeClr val="bg1"/>
                </a:solidFill>
                <a:latin typeface="Swiss921 BT" panose="020B0806030502050204" charset="0"/>
                <a:cs typeface="Swiss921 BT" panose="020B0806030502050204" charset="0"/>
                <a:sym typeface="+mn-ea"/>
              </a:rPr>
              <a:t> </a:t>
            </a:r>
            <a:endParaRPr lang="pt-PT" altLang="en-US" sz="3200">
              <a:solidFill>
                <a:schemeClr val="bg1"/>
              </a:solidFill>
              <a:latin typeface="Swiss921 BT" panose="020B0806030502050204" charset="0"/>
              <a:cs typeface="Swiss921 BT" panose="020B0806030502050204" charset="0"/>
              <a:sym typeface="+mn-ea"/>
            </a:endParaRPr>
          </a:p>
        </p:txBody>
      </p:sp>
      <p:pic>
        <p:nvPicPr>
          <p:cNvPr id="53" name="Graphic 5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765" y="265430"/>
            <a:ext cx="758952" cy="758952"/>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The AWS Step Functions Workshop</a:t>
            </a:r>
            <a:endParaRPr lang="pt-PT" altLang="en-US" sz="2000" b="1" dirty="0">
              <a:solidFill>
                <a:schemeClr val="bg1"/>
              </a:solidFill>
            </a:endParaRPr>
          </a:p>
        </p:txBody>
      </p:sp>
      <p:pic>
        <p:nvPicPr>
          <p:cNvPr id="2" name="Picture 1"/>
          <p:cNvPicPr>
            <a:picLocks noChangeAspect="1"/>
          </p:cNvPicPr>
          <p:nvPr/>
        </p:nvPicPr>
        <p:blipFill>
          <a:blip r:embed="rId1"/>
          <a:stretch>
            <a:fillRect/>
          </a:stretch>
        </p:blipFill>
        <p:spPr>
          <a:xfrm>
            <a:off x="594995" y="1732915"/>
            <a:ext cx="2423160" cy="2454630"/>
          </a:xfrm>
          <a:prstGeom prst="rect">
            <a:avLst/>
          </a:prstGeom>
        </p:spPr>
      </p:pic>
      <p:pic>
        <p:nvPicPr>
          <p:cNvPr id="4" name="Picture 3"/>
          <p:cNvPicPr>
            <a:picLocks noChangeAspect="1"/>
          </p:cNvPicPr>
          <p:nvPr/>
        </p:nvPicPr>
        <p:blipFill>
          <a:blip r:embed="rId2"/>
          <a:stretch>
            <a:fillRect/>
          </a:stretch>
        </p:blipFill>
        <p:spPr>
          <a:xfrm>
            <a:off x="4284345" y="1250315"/>
            <a:ext cx="7353935" cy="4234180"/>
          </a:xfrm>
          <a:prstGeom prst="rect">
            <a:avLst/>
          </a:prstGeom>
        </p:spPr>
      </p:pic>
      <p:sp>
        <p:nvSpPr>
          <p:cNvPr id="7" name="Rectangles 6"/>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a:hlinkClick r:id="rId3" action="ppaction://hlinkfile"/>
          </p:cNvPr>
          <p:cNvSpPr txBox="1"/>
          <p:nvPr/>
        </p:nvSpPr>
        <p:spPr>
          <a:xfrm>
            <a:off x="6249670" y="6346190"/>
            <a:ext cx="4687570" cy="306705"/>
          </a:xfrm>
          <a:prstGeom prst="rect">
            <a:avLst/>
          </a:prstGeom>
          <a:noFill/>
        </p:spPr>
        <p:txBody>
          <a:bodyPr wrap="square" rtlCol="0" anchor="t">
            <a:spAutoFit/>
          </a:bodyPr>
          <a:p>
            <a:r>
              <a:rPr lang="en-US" sz="1400">
                <a:solidFill>
                  <a:schemeClr val="bg1"/>
                </a:solidFill>
              </a:rPr>
              <a:t>https://catalog.workshops.aws/stepfunctions/en-US</a:t>
            </a:r>
            <a:endParaRPr lang="en-US" sz="1400">
              <a:solidFill>
                <a:schemeClr val="bg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Serverless Digital Learning Badges</a:t>
            </a:r>
            <a:endParaRPr lang="pt-PT" altLang="en-US" sz="2000" b="1" dirty="0">
              <a:solidFill>
                <a:schemeClr val="bg1"/>
              </a:solidFill>
            </a:endParaRPr>
          </a:p>
        </p:txBody>
      </p:sp>
      <p:sp>
        <p:nvSpPr>
          <p:cNvPr id="6" name="Title 1"/>
          <p:cNvSpPr>
            <a:spLocks noGrp="1"/>
          </p:cNvSpPr>
          <p:nvPr/>
        </p:nvSpPr>
        <p:spPr>
          <a:xfrm>
            <a:off x="345440" y="662940"/>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AWS Skill Builder</a:t>
            </a:r>
            <a:endParaRPr lang="pt-PT" altLang="en-US" sz="1600" b="1" dirty="0">
              <a:solidFill>
                <a:srgbClr val="527FFF"/>
              </a:solidFill>
            </a:endParaRPr>
          </a:p>
        </p:txBody>
      </p:sp>
      <p:pic>
        <p:nvPicPr>
          <p:cNvPr id="3" name="Picture 2"/>
          <p:cNvPicPr>
            <a:picLocks noChangeAspect="1"/>
          </p:cNvPicPr>
          <p:nvPr/>
        </p:nvPicPr>
        <p:blipFill>
          <a:blip r:embed="rId1"/>
          <a:stretch>
            <a:fillRect/>
          </a:stretch>
        </p:blipFill>
        <p:spPr>
          <a:xfrm>
            <a:off x="605790" y="1745615"/>
            <a:ext cx="2370966" cy="2423160"/>
          </a:xfrm>
          <a:prstGeom prst="rect">
            <a:avLst/>
          </a:prstGeom>
        </p:spPr>
      </p:pic>
      <p:pic>
        <p:nvPicPr>
          <p:cNvPr id="8" name="Picture 7"/>
          <p:cNvPicPr>
            <a:picLocks noChangeAspect="1"/>
          </p:cNvPicPr>
          <p:nvPr/>
        </p:nvPicPr>
        <p:blipFill>
          <a:blip r:embed="rId2"/>
          <a:stretch>
            <a:fillRect/>
          </a:stretch>
        </p:blipFill>
        <p:spPr>
          <a:xfrm>
            <a:off x="8850630" y="1745615"/>
            <a:ext cx="2828925" cy="3248025"/>
          </a:xfrm>
          <a:prstGeom prst="rect">
            <a:avLst/>
          </a:prstGeom>
        </p:spPr>
      </p:pic>
      <p:sp>
        <p:nvSpPr>
          <p:cNvPr id="2" name="Rectangles 1"/>
          <p:cNvSpPr/>
          <p:nvPr/>
        </p:nvSpPr>
        <p:spPr>
          <a:xfrm>
            <a:off x="3217545" y="6338570"/>
            <a:ext cx="8462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3345180" y="6360795"/>
            <a:ext cx="8286750" cy="306705"/>
          </a:xfrm>
          <a:prstGeom prst="rect">
            <a:avLst/>
          </a:prstGeom>
          <a:noFill/>
        </p:spPr>
        <p:txBody>
          <a:bodyPr wrap="square" rtlCol="0" anchor="t">
            <a:spAutoFit/>
          </a:bodyPr>
          <a:p>
            <a:r>
              <a:rPr lang="en-US" sz="1400">
                <a:solidFill>
                  <a:schemeClr val="bg1"/>
                </a:solidFill>
              </a:rPr>
              <a:t>https://aws.amazon.com/blogs/compute/introducing-new-aws-serverless-digital-learning-badges/</a:t>
            </a:r>
            <a:endParaRPr lang="en-US" sz="1400">
              <a:solidFill>
                <a:schemeClr val="bg1"/>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905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44195"/>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Serverless Security Workshop</a:t>
            </a:r>
            <a:endParaRPr lang="pt-PT" altLang="en-US" sz="1600" b="1" dirty="0">
              <a:solidFill>
                <a:srgbClr val="527FFF"/>
              </a:solidFill>
            </a:endParaRPr>
          </a:p>
        </p:txBody>
      </p:sp>
      <p:pic>
        <p:nvPicPr>
          <p:cNvPr id="4" name="Picture 3"/>
          <p:cNvPicPr>
            <a:picLocks noChangeAspect="1"/>
          </p:cNvPicPr>
          <p:nvPr/>
        </p:nvPicPr>
        <p:blipFill>
          <a:blip r:embed="rId1"/>
          <a:stretch>
            <a:fillRect/>
          </a:stretch>
        </p:blipFill>
        <p:spPr>
          <a:xfrm>
            <a:off x="535940" y="1610360"/>
            <a:ext cx="2423160" cy="2360569"/>
          </a:xfrm>
          <a:prstGeom prst="rect">
            <a:avLst/>
          </a:prstGeom>
        </p:spPr>
      </p:pic>
      <p:pic>
        <p:nvPicPr>
          <p:cNvPr id="7" name="Picture 6"/>
          <p:cNvPicPr>
            <a:picLocks noChangeAspect="1"/>
          </p:cNvPicPr>
          <p:nvPr/>
        </p:nvPicPr>
        <p:blipFill>
          <a:blip r:embed="rId2"/>
          <a:stretch>
            <a:fillRect/>
          </a:stretch>
        </p:blipFill>
        <p:spPr>
          <a:xfrm>
            <a:off x="4183380" y="1610360"/>
            <a:ext cx="7612380" cy="4068445"/>
          </a:xfrm>
          <a:prstGeom prst="rect">
            <a:avLst/>
          </a:prstGeom>
        </p:spPr>
      </p:pic>
      <p:sp>
        <p:nvSpPr>
          <p:cNvPr id="3" name="Rectangles 2"/>
          <p:cNvSpPr/>
          <p:nvPr/>
        </p:nvSpPr>
        <p:spPr>
          <a:xfrm>
            <a:off x="2855595" y="6244590"/>
            <a:ext cx="894016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2855595" y="6269355"/>
            <a:ext cx="8929370" cy="275590"/>
          </a:xfrm>
          <a:prstGeom prst="rect">
            <a:avLst/>
          </a:prstGeom>
          <a:noFill/>
        </p:spPr>
        <p:txBody>
          <a:bodyPr wrap="square" rtlCol="0" anchor="t">
            <a:spAutoFit/>
          </a:bodyPr>
          <a:p>
            <a:pPr algn="ctr"/>
            <a:r>
              <a:rPr lang="en-US" sz="1200">
                <a:solidFill>
                  <a:schemeClr val="bg1"/>
                </a:solidFill>
              </a:rPr>
              <a:t>https://catalog.us-east-1.prod.workshops.aws/workshops/026f84fd-f589-4a59-a4d1-81dc543fcd30/en-US</a:t>
            </a:r>
            <a:endParaRPr lang="en-US" sz="1200">
              <a:solidFill>
                <a:schemeClr val="bg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524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06095"/>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Serverland AWS Lambda Fundamentals</a:t>
            </a:r>
            <a:endParaRPr lang="pt-PT" altLang="en-US" sz="1600" b="1" dirty="0">
              <a:solidFill>
                <a:srgbClr val="527FFF"/>
              </a:solidFill>
            </a:endParaRPr>
          </a:p>
        </p:txBody>
      </p:sp>
      <p:pic>
        <p:nvPicPr>
          <p:cNvPr id="3" name="Picture 2"/>
          <p:cNvPicPr>
            <a:picLocks noChangeAspect="1"/>
          </p:cNvPicPr>
          <p:nvPr/>
        </p:nvPicPr>
        <p:blipFill>
          <a:blip r:embed="rId1"/>
          <a:stretch>
            <a:fillRect/>
          </a:stretch>
        </p:blipFill>
        <p:spPr>
          <a:xfrm>
            <a:off x="5299710" y="1610360"/>
            <a:ext cx="6464935" cy="3655695"/>
          </a:xfrm>
          <a:prstGeom prst="rect">
            <a:avLst/>
          </a:prstGeom>
        </p:spPr>
      </p:pic>
      <p:pic>
        <p:nvPicPr>
          <p:cNvPr id="8" name="Picture 7"/>
          <p:cNvPicPr>
            <a:picLocks noChangeAspect="1"/>
          </p:cNvPicPr>
          <p:nvPr/>
        </p:nvPicPr>
        <p:blipFill>
          <a:blip r:embed="rId2"/>
          <a:stretch>
            <a:fillRect/>
          </a:stretch>
        </p:blipFill>
        <p:spPr>
          <a:xfrm>
            <a:off x="535940" y="1610360"/>
            <a:ext cx="2423160" cy="2423160"/>
          </a:xfrm>
          <a:prstGeom prst="rect">
            <a:avLst/>
          </a:prstGeom>
        </p:spPr>
      </p:pic>
      <p:sp>
        <p:nvSpPr>
          <p:cNvPr id="4" name="Rectangles 3"/>
          <p:cNvSpPr/>
          <p:nvPr/>
        </p:nvSpPr>
        <p:spPr>
          <a:xfrm>
            <a:off x="5474970" y="624459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612890" y="6231890"/>
            <a:ext cx="4289425" cy="368300"/>
          </a:xfrm>
          <a:prstGeom prst="rect">
            <a:avLst/>
          </a:prstGeom>
          <a:noFill/>
        </p:spPr>
        <p:txBody>
          <a:bodyPr wrap="square" rtlCol="0" anchor="t">
            <a:spAutoFit/>
          </a:bodyPr>
          <a:p>
            <a:r>
              <a:rPr lang="en-US">
                <a:solidFill>
                  <a:schemeClr val="bg1"/>
                </a:solidFill>
              </a:rPr>
              <a:t>https://s12d.com/lambda-fundamentals</a:t>
            </a:r>
            <a:endParaRPr lang="en-US">
              <a:solidFill>
                <a:schemeClr val="bg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381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9182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Serverless airline – Multiple patterns/practices</a:t>
            </a:r>
            <a:endParaRPr lang="pt-PT" altLang="en-US" sz="1600" b="1" dirty="0">
              <a:solidFill>
                <a:srgbClr val="527FFF"/>
              </a:solidFill>
            </a:endParaRPr>
          </a:p>
        </p:txBody>
      </p:sp>
      <p:pic>
        <p:nvPicPr>
          <p:cNvPr id="4" name="Picture 3"/>
          <p:cNvPicPr>
            <a:picLocks noChangeAspect="1"/>
          </p:cNvPicPr>
          <p:nvPr/>
        </p:nvPicPr>
        <p:blipFill>
          <a:blip r:embed="rId1"/>
          <a:stretch>
            <a:fillRect/>
          </a:stretch>
        </p:blipFill>
        <p:spPr>
          <a:xfrm>
            <a:off x="456565" y="1510665"/>
            <a:ext cx="3067050" cy="3095625"/>
          </a:xfrm>
          <a:prstGeom prst="rect">
            <a:avLst/>
          </a:prstGeom>
        </p:spPr>
      </p:pic>
      <p:pic>
        <p:nvPicPr>
          <p:cNvPr id="7" name="Picture 6"/>
          <p:cNvPicPr>
            <a:picLocks noChangeAspect="1"/>
          </p:cNvPicPr>
          <p:nvPr/>
        </p:nvPicPr>
        <p:blipFill>
          <a:blip r:embed="rId2"/>
          <a:stretch>
            <a:fillRect/>
          </a:stretch>
        </p:blipFill>
        <p:spPr>
          <a:xfrm>
            <a:off x="4305935" y="1619250"/>
            <a:ext cx="7328535" cy="3619500"/>
          </a:xfrm>
          <a:prstGeom prst="rect">
            <a:avLst/>
          </a:prstGeom>
        </p:spPr>
      </p:pic>
      <p:sp>
        <p:nvSpPr>
          <p:cNvPr id="3" name="Rectangles 2"/>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6152515" y="6359525"/>
            <a:ext cx="4576445" cy="275590"/>
          </a:xfrm>
          <a:prstGeom prst="rect">
            <a:avLst/>
          </a:prstGeom>
          <a:noFill/>
        </p:spPr>
        <p:txBody>
          <a:bodyPr wrap="square" rtlCol="0" anchor="t">
            <a:spAutoFit/>
          </a:bodyPr>
          <a:p>
            <a:r>
              <a:rPr lang="en-US" sz="1200">
                <a:solidFill>
                  <a:schemeClr val="bg1"/>
                </a:solidFill>
              </a:rPr>
              <a:t>https://github.com/aws-samples/aws-serverless-airline-booking</a:t>
            </a:r>
            <a:endParaRPr lang="en-US" sz="1200">
              <a:solidFill>
                <a:schemeClr val="bg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1907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7277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 Workshop</a:t>
            </a:r>
            <a:endParaRPr lang="pt-PT" altLang="en-US" sz="1600" b="1" dirty="0">
              <a:solidFill>
                <a:srgbClr val="527FFF"/>
              </a:solidFill>
            </a:endParaRPr>
          </a:p>
        </p:txBody>
      </p:sp>
      <p:sp>
        <p:nvSpPr>
          <p:cNvPr id="3" name="Rectangles 2"/>
          <p:cNvSpPr/>
          <p:nvPr/>
        </p:nvSpPr>
        <p:spPr>
          <a:xfrm>
            <a:off x="8196580" y="6319520"/>
            <a:ext cx="345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8954135" y="6359525"/>
            <a:ext cx="2210435" cy="275590"/>
          </a:xfrm>
          <a:prstGeom prst="rect">
            <a:avLst/>
          </a:prstGeom>
          <a:noFill/>
        </p:spPr>
        <p:txBody>
          <a:bodyPr wrap="square" rtlCol="0" anchor="t">
            <a:spAutoFit/>
          </a:bodyPr>
          <a:p>
            <a:r>
              <a:rPr lang="en-US" sz="1200">
                <a:solidFill>
                  <a:schemeClr val="bg1"/>
                </a:solidFill>
              </a:rPr>
              <a:t>https://cdkworkshop.com/</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357245" y="910590"/>
            <a:ext cx="8295640" cy="4117340"/>
          </a:xfrm>
          <a:prstGeom prst="rect">
            <a:avLst/>
          </a:prstGeom>
        </p:spPr>
      </p:pic>
      <p:pic>
        <p:nvPicPr>
          <p:cNvPr id="9" name="Picture 8"/>
          <p:cNvPicPr>
            <a:picLocks noChangeAspect="1"/>
          </p:cNvPicPr>
          <p:nvPr/>
        </p:nvPicPr>
        <p:blipFill>
          <a:blip r:embed="rId2"/>
          <a:stretch>
            <a:fillRect/>
          </a:stretch>
        </p:blipFill>
        <p:spPr>
          <a:xfrm>
            <a:off x="456565" y="1864360"/>
            <a:ext cx="2422525" cy="2409825"/>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3143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668020"/>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Patterns</a:t>
            </a:r>
            <a:endParaRPr lang="pt-PT" altLang="en-US" sz="1600" b="1" dirty="0">
              <a:solidFill>
                <a:srgbClr val="527FFF"/>
              </a:solidFill>
            </a:endParaRPr>
          </a:p>
        </p:txBody>
      </p:sp>
      <p:sp>
        <p:nvSpPr>
          <p:cNvPr id="3" name="Rectangles 2"/>
          <p:cNvSpPr/>
          <p:nvPr/>
        </p:nvSpPr>
        <p:spPr>
          <a:xfrm>
            <a:off x="9466580" y="6319520"/>
            <a:ext cx="218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606280" y="6359525"/>
            <a:ext cx="2009140" cy="275590"/>
          </a:xfrm>
          <a:prstGeom prst="rect">
            <a:avLst/>
          </a:prstGeom>
          <a:noFill/>
        </p:spPr>
        <p:txBody>
          <a:bodyPr wrap="square" rtlCol="0" anchor="t">
            <a:spAutoFit/>
          </a:bodyPr>
          <a:p>
            <a:r>
              <a:rPr lang="en-US" sz="1200">
                <a:solidFill>
                  <a:schemeClr val="bg1"/>
                </a:solidFill>
              </a:rPr>
              <a:t>https://cdkpatterns.com/</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423545" y="1986280"/>
            <a:ext cx="2170430" cy="2159635"/>
          </a:xfrm>
          <a:prstGeom prst="rect">
            <a:avLst/>
          </a:prstGeom>
        </p:spPr>
      </p:pic>
      <p:pic>
        <p:nvPicPr>
          <p:cNvPr id="7" name="Picture 6"/>
          <p:cNvPicPr>
            <a:picLocks noChangeAspect="1"/>
          </p:cNvPicPr>
          <p:nvPr/>
        </p:nvPicPr>
        <p:blipFill>
          <a:blip r:embed="rId2"/>
          <a:stretch>
            <a:fillRect/>
          </a:stretch>
        </p:blipFill>
        <p:spPr>
          <a:xfrm>
            <a:off x="2823210" y="628015"/>
            <a:ext cx="8893175" cy="477901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3143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668020"/>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handson.cloud</a:t>
            </a:r>
            <a:endParaRPr lang="pt-PT" altLang="en-US" sz="1600" b="1" dirty="0">
              <a:solidFill>
                <a:srgbClr val="527FFF"/>
              </a:solidFill>
            </a:endParaRPr>
          </a:p>
        </p:txBody>
      </p:sp>
      <p:sp>
        <p:nvSpPr>
          <p:cNvPr id="3" name="Rectangles 2"/>
          <p:cNvSpPr/>
          <p:nvPr/>
        </p:nvSpPr>
        <p:spPr>
          <a:xfrm>
            <a:off x="9466580" y="6319520"/>
            <a:ext cx="218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606280" y="6359525"/>
            <a:ext cx="2009140" cy="275590"/>
          </a:xfrm>
          <a:prstGeom prst="rect">
            <a:avLst/>
          </a:prstGeom>
          <a:noFill/>
        </p:spPr>
        <p:txBody>
          <a:bodyPr wrap="square" rtlCol="0" anchor="t">
            <a:spAutoFit/>
          </a:bodyPr>
          <a:p>
            <a:r>
              <a:rPr lang="en-US" sz="1200">
                <a:solidFill>
                  <a:schemeClr val="bg1"/>
                </a:solidFill>
              </a:rPr>
              <a:t>https://hands-on.cloud/</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45440" y="998220"/>
            <a:ext cx="10730865" cy="5187950"/>
          </a:xfrm>
          <a:prstGeom prst="rect">
            <a:avLst/>
          </a:prstGeom>
        </p:spPr>
      </p:pic>
      <p:pic>
        <p:nvPicPr>
          <p:cNvPr id="2" name="Picture 1"/>
          <p:cNvPicPr>
            <a:picLocks noChangeAspect="1"/>
          </p:cNvPicPr>
          <p:nvPr/>
        </p:nvPicPr>
        <p:blipFill>
          <a:blip r:embed="rId2"/>
          <a:stretch>
            <a:fillRect/>
          </a:stretch>
        </p:blipFill>
        <p:spPr>
          <a:xfrm>
            <a:off x="9403715" y="981075"/>
            <a:ext cx="2468245" cy="2437130"/>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ext Box 7"/>
          <p:cNvSpPr txBox="1"/>
          <p:nvPr/>
        </p:nvSpPr>
        <p:spPr>
          <a:xfrm>
            <a:off x="615950" y="1075690"/>
            <a:ext cx="5459095" cy="645160"/>
          </a:xfrm>
          <a:prstGeom prst="rect">
            <a:avLst/>
          </a:prstGeom>
          <a:noFill/>
        </p:spPr>
        <p:txBody>
          <a:bodyPr wrap="none" rtlCol="0">
            <a:spAutoFit/>
          </a:bodyPr>
          <a:p>
            <a:pPr algn="l"/>
            <a:r>
              <a:rPr lang="en-US">
                <a:sym typeface="+mn-ea"/>
                <a:hlinkClick r:id="rId1" action="ppaction://hlinkfile"/>
              </a:rPr>
              <a:t>https://cdkworkshop.com</a:t>
            </a:r>
            <a:r>
              <a:rPr lang="en-US">
                <a:solidFill>
                  <a:schemeClr val="bg1"/>
                </a:solidFill>
              </a:rPr>
              <a:t> </a:t>
            </a:r>
            <a:endParaRPr lang="en-US">
              <a:solidFill>
                <a:schemeClr val="bg1"/>
              </a:solidFill>
            </a:endParaRPr>
          </a:p>
          <a:p>
            <a:pPr algn="l"/>
            <a:r>
              <a:rPr lang="en-US">
                <a:sym typeface="+mn-ea"/>
                <a:hlinkClick r:id="rId2" action="ppaction://hlinkfile"/>
              </a:rPr>
              <a:t>https://github.com/aws-samples/aws-cdk-examples</a:t>
            </a:r>
            <a:endParaRPr lang="pt-PT" altLang="en-US">
              <a:solidFill>
                <a:schemeClr val="bg1"/>
              </a:solidFill>
            </a:endParaRPr>
          </a:p>
        </p:txBody>
      </p:sp>
      <p:sp>
        <p:nvSpPr>
          <p:cNvPr id="9" name="Text Box 8"/>
          <p:cNvSpPr txBox="1"/>
          <p:nvPr/>
        </p:nvSpPr>
        <p:spPr>
          <a:xfrm>
            <a:off x="5628640" y="1127760"/>
            <a:ext cx="309880" cy="645160"/>
          </a:xfrm>
          <a:prstGeom prst="rect">
            <a:avLst/>
          </a:prstGeom>
          <a:noFill/>
        </p:spPr>
        <p:txBody>
          <a:bodyPr wrap="none" rtlCol="0">
            <a:spAutoFit/>
          </a:bodyPr>
          <a:p>
            <a:pPr algn="l"/>
            <a:endParaRPr lang="en-US"/>
          </a:p>
          <a:p>
            <a:pPr algn="l"/>
            <a:endParaRPr lang="en-US"/>
          </a:p>
        </p:txBody>
      </p:sp>
      <p:sp>
        <p:nvSpPr>
          <p:cNvPr id="10" name="Text Box 9"/>
          <p:cNvSpPr txBox="1"/>
          <p:nvPr/>
        </p:nvSpPr>
        <p:spPr>
          <a:xfrm>
            <a:off x="340995" y="168910"/>
            <a:ext cx="1953260" cy="460375"/>
          </a:xfrm>
          <a:prstGeom prst="rect">
            <a:avLst/>
          </a:prstGeom>
          <a:noFill/>
        </p:spPr>
        <p:txBody>
          <a:bodyPr wrap="none" rtlCol="0">
            <a:spAutoFit/>
          </a:bodyPr>
          <a:p>
            <a:r>
              <a:rPr lang="pt-PT" altLang="en-US" sz="2400" b="1">
                <a:solidFill>
                  <a:schemeClr val="bg1"/>
                </a:solidFill>
              </a:rPr>
              <a:t>Resources</a:t>
            </a:r>
            <a:endParaRPr lang="pt-PT" altLang="en-US" sz="2400" b="1">
              <a:solidFill>
                <a:schemeClr val="bg1"/>
              </a:solidFill>
            </a:endParaRPr>
          </a:p>
        </p:txBody>
      </p:sp>
      <p:sp>
        <p:nvSpPr>
          <p:cNvPr id="3" name="Text Box 2"/>
          <p:cNvSpPr txBox="1"/>
          <p:nvPr/>
        </p:nvSpPr>
        <p:spPr>
          <a:xfrm>
            <a:off x="615950" y="1649095"/>
            <a:ext cx="10741660" cy="4523105"/>
          </a:xfrm>
          <a:prstGeom prst="rect">
            <a:avLst/>
          </a:prstGeom>
          <a:noFill/>
        </p:spPr>
        <p:txBody>
          <a:bodyPr wrap="square" rtlCol="0" anchor="t">
            <a:spAutoFit/>
          </a:bodyPr>
          <a:p>
            <a:r>
              <a:rPr lang="en-US">
                <a:hlinkClick r:id="rId3" action="ppaction://hlinkfile"/>
              </a:rPr>
              <a:t>https://docs.aws.amazon.com/cli/latest/userguide/getting-started-install.html</a:t>
            </a:r>
            <a:endParaRPr lang="en-US"/>
          </a:p>
          <a:p>
            <a:r>
              <a:rPr lang="en-US">
                <a:hlinkClick r:id="rId4" action="ppaction://hlinkfile"/>
              </a:rPr>
              <a:t>https://aws.amazon.com/pt/developer/language/java/</a:t>
            </a:r>
            <a:endParaRPr lang="en-US"/>
          </a:p>
          <a:p>
            <a:r>
              <a:rPr lang="en-US">
                <a:hlinkClick r:id="rId5" action="ppaction://hlinkfile"/>
              </a:rPr>
              <a:t>https://docs.aws.amazon.com/toolkit-for-jetbrains/latest/userguide/setup-toolkit.html</a:t>
            </a:r>
            <a:endParaRPr lang="en-US"/>
          </a:p>
          <a:p>
            <a:r>
              <a:rPr lang="en-US">
                <a:hlinkClick r:id="rId6" action="ppaction://hlinkfile"/>
              </a:rPr>
              <a:t>https://aws.amazon.com/pt/intellij/</a:t>
            </a:r>
            <a:endParaRPr lang="en-US"/>
          </a:p>
          <a:p>
            <a:r>
              <a:rPr lang="en-US">
                <a:hlinkClick r:id="rId7" action="ppaction://hlinkfile"/>
              </a:rPr>
              <a:t>https://docs.aws.amazon.com/code-library/latest/ug/java_2_code_examples.html</a:t>
            </a:r>
            <a:endParaRPr lang="en-US"/>
          </a:p>
          <a:p>
            <a:r>
              <a:rPr lang="en-US">
                <a:hlinkClick r:id="rId8" action="ppaction://hlinkfile"/>
              </a:rPr>
              <a:t>https://docs.aws.amazon.com/pt_br/prescriptive-guidance/latest/patterns/deploy-a-ci-cd-pipeline-for-java-microservices-on-amazon-ecs.html</a:t>
            </a:r>
            <a:endParaRPr lang="en-US"/>
          </a:p>
          <a:p>
            <a:r>
              <a:rPr lang="en-US">
                <a:hlinkClick r:id="rId9" action="ppaction://hlinkfile"/>
              </a:rPr>
              <a:t>https://docs.aws.amazon.com/lambda/latest/dg/lambda-java.html</a:t>
            </a:r>
            <a:endParaRPr lang="en-US"/>
          </a:p>
          <a:p>
            <a:r>
              <a:rPr lang="en-US">
                <a:hlinkClick r:id="rId10" action="ppaction://hlinkfile"/>
              </a:rPr>
              <a:t>https://aws.amazon.com/pt/blogs/compute/java-17-runtime-now-available-on-aws-lambda/</a:t>
            </a:r>
            <a:endParaRPr lang="en-US"/>
          </a:p>
          <a:p>
            <a:r>
              <a:rPr lang="en-US">
                <a:hlinkClick r:id="rId11" action="ppaction://hlinkfile"/>
              </a:rPr>
              <a:t>https://www.slideshare.net/AmazonWebServices/java-on-aws</a:t>
            </a:r>
            <a:endParaRPr lang="en-US"/>
          </a:p>
          <a:p>
            <a:r>
              <a:rPr lang="en-US">
                <a:hlinkClick r:id="rId12" action="ppaction://hlinkfile"/>
              </a:rPr>
              <a:t>https://www.jrebel.com/blog/aws-java-application-setup</a:t>
            </a:r>
            <a:endParaRPr lang="en-US"/>
          </a:p>
          <a:p>
            <a:r>
              <a:rPr lang="en-US">
                <a:hlinkClick r:id="rId13" action="ppaction://hlinkfile"/>
              </a:rPr>
              <a:t>https://www.slideshare.net/VadymKazulkin/adopting-java-for-the-serverless-world-at-jax-2022</a:t>
            </a:r>
            <a:endParaRPr lang="en-US"/>
          </a:p>
          <a:p>
            <a:r>
              <a:rPr lang="en-US">
                <a:hlinkClick r:id="rId14" action="ppaction://hlinkfile"/>
              </a:rPr>
              <a:t>https://towardsaws.com/deploy-spring-boot-application-to-aws-ec2-using-docker-f359e7ad2026</a:t>
            </a:r>
            <a:endParaRPr lang="en-US"/>
          </a:p>
          <a:p>
            <a:r>
              <a:rPr lang="en-US">
                <a:hlinkClick r:id="rId15" action="ppaction://hlinkfile"/>
              </a:rPr>
              <a:t>https://aws.amazon.com/pt/blogs/developer/stepfunctions-fluent-api/</a:t>
            </a:r>
            <a:endParaRPr lang="en-US">
              <a:hlinkClick r:id="rId15" action="ppaction://hlinkfile"/>
            </a:endParaRPr>
          </a:p>
          <a:p>
            <a:r>
              <a:rPr lang="en-US">
                <a:hlinkClick r:id="rId16" action="ppaction://hlinkfile"/>
              </a:rPr>
              <a:t>https://aws.amazon.com/blogs/compute/java-17-runtime-now-available-on-aws-lambda/</a:t>
            </a:r>
            <a:endParaRPr lang="en-US"/>
          </a:p>
          <a:p>
            <a:r>
              <a:rPr lang="en-US">
                <a:hlinkClick r:id="rId17" action="ppaction://hlinkfile"/>
              </a:rPr>
              <a:t>https://docs.aws.amazon.com/lambda/latest/dg/snapstart.html</a:t>
            </a:r>
            <a:endParaRPr lang="en-US"/>
          </a:p>
        </p:txBody>
      </p:sp>
      <p:sp>
        <p:nvSpPr>
          <p:cNvPr id="15" name="Rectangles 14"/>
          <p:cNvSpPr/>
          <p:nvPr/>
        </p:nvSpPr>
        <p:spPr>
          <a:xfrm>
            <a:off x="450215" y="558800"/>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150" y="-40640"/>
            <a:ext cx="12139295" cy="682815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360680" y="2058035"/>
            <a:ext cx="4696460" cy="1487170"/>
          </a:xfrm>
          <a:prstGeom prst="rect">
            <a:avLst/>
          </a:prstGeom>
        </p:spPr>
        <p:txBody>
          <a:bodyPr vert="horz" wrap="square" lIns="0" tIns="10583" rIns="0" bIns="0" rtlCol="0">
            <a:spAutoFit/>
          </a:bodyPr>
          <a:lstStyle/>
          <a:p>
            <a:pPr marL="12700">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AWS IDE Toolkits</a:t>
            </a:r>
            <a:br>
              <a:rPr lang="en-US" sz="4800" spc="170" dirty="0">
                <a:solidFill>
                  <a:schemeClr val="bg1"/>
                </a:solidFill>
                <a:latin typeface="Swiss921 BT" panose="020B0806030502050204" charset="0"/>
                <a:cs typeface="Swiss921 BT" panose="020B0806030502050204" charset="0"/>
                <a:sym typeface="+mn-ea"/>
              </a:rPr>
            </a:br>
            <a:endParaRPr lang="en-US" altLang="en-US" sz="4800" spc="170" dirty="0">
              <a:solidFill>
                <a:schemeClr val="bg1"/>
              </a:solidFill>
              <a:latin typeface="Swiss921 BT" panose="020B0806030502050204" charset="0"/>
              <a:cs typeface="Swiss921 BT" panose="020B0806030502050204" charset="0"/>
              <a:sym typeface="+mn-ea"/>
            </a:endParaRPr>
          </a:p>
        </p:txBody>
      </p:sp>
      <p:pic>
        <p:nvPicPr>
          <p:cNvPr id="4" name="Picture 3" descr="vscode-origina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540" y="111125"/>
            <a:ext cx="1219200" cy="1219200"/>
          </a:xfrm>
          <a:prstGeom prst="rect">
            <a:avLst/>
          </a:prstGeom>
        </p:spPr>
      </p:pic>
      <p:pic>
        <p:nvPicPr>
          <p:cNvPr id="39" name="Graphic 44"/>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756410" y="3735705"/>
            <a:ext cx="1257300" cy="1257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1455" y="1664970"/>
            <a:ext cx="4399915" cy="365125"/>
          </a:xfrm>
        </p:spPr>
        <p:txBody>
          <a:bodyPr vert="horz" lIns="91440" tIns="45720" rIns="91440" bIns="45720" rtlCol="0" anchor="t">
            <a:noAutofit/>
          </a:bodyPr>
          <a:p>
            <a:pPr marL="0" indent="0">
              <a:buNone/>
            </a:pPr>
            <a:r>
              <a:rPr lang="pt-PT" altLang="en-GB" dirty="0">
                <a:solidFill>
                  <a:srgbClr val="527FFF"/>
                </a:solidFill>
                <a:ea typeface="Amazon Ember"/>
                <a:cs typeface="Amazon Ember"/>
              </a:rPr>
              <a:t>  </a:t>
            </a: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chemeClr val="bg1"/>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4" name="Picture 3"/>
          <p:cNvPicPr>
            <a:picLocks noChangeAspect="1"/>
          </p:cNvPicPr>
          <p:nvPr/>
        </p:nvPicPr>
        <p:blipFill>
          <a:blip r:embed="rId1"/>
          <a:stretch>
            <a:fillRect/>
          </a:stretch>
        </p:blipFill>
        <p:spPr>
          <a:xfrm>
            <a:off x="9435465" y="551815"/>
            <a:ext cx="1771015" cy="1771015"/>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2"/>
          <a:stretch>
            <a:fillRect/>
          </a:stretch>
        </p:blipFill>
        <p:spPr>
          <a:xfrm>
            <a:off x="8985250" y="1802130"/>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hlinkClick r:id="rId3" action="ppaction://hlinkfile"/>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4"/>
          <a:stretch>
            <a:fillRect/>
          </a:stretch>
        </p:blipFill>
        <p:spPr>
          <a:xfrm>
            <a:off x="10680065" y="5414010"/>
            <a:ext cx="1435608" cy="1435608"/>
          </a:xfrm>
          <a:prstGeom prst="rect">
            <a:avLst/>
          </a:prstGeom>
        </p:spPr>
      </p:pic>
      <p:pic>
        <p:nvPicPr>
          <p:cNvPr id="11" name="Picture 10"/>
          <p:cNvPicPr>
            <a:picLocks noChangeAspect="1"/>
          </p:cNvPicPr>
          <p:nvPr/>
        </p:nvPicPr>
        <p:blipFill>
          <a:blip r:embed="rId5"/>
          <a:stretch>
            <a:fillRect/>
          </a:stretch>
        </p:blipFill>
        <p:spPr>
          <a:xfrm>
            <a:off x="8289925" y="5414010"/>
            <a:ext cx="1435608" cy="1435608"/>
          </a:xfrm>
          <a:prstGeom prst="rect">
            <a:avLst/>
          </a:prstGeom>
        </p:spPr>
      </p:pic>
      <p:pic>
        <p:nvPicPr>
          <p:cNvPr id="12" name="Picture 11"/>
          <p:cNvPicPr>
            <a:picLocks noChangeAspect="1"/>
          </p:cNvPicPr>
          <p:nvPr/>
        </p:nvPicPr>
        <p:blipFill>
          <a:blip r:embed="rId6"/>
          <a:srcRect l="-768" r="-768"/>
          <a:stretch>
            <a:fillRect/>
          </a:stretch>
        </p:blipFill>
        <p:spPr>
          <a:xfrm>
            <a:off x="9493250" y="5423535"/>
            <a:ext cx="1431925" cy="1431925"/>
          </a:xfrm>
          <a:prstGeom prst="rect">
            <a:avLst/>
          </a:prstGeom>
        </p:spPr>
      </p:pic>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hlinkClick r:id="rId7" action="ppaction://hlinkfile"/>
              </a:rPr>
              <a:t>https://github.com/weder96</a:t>
            </a:r>
            <a:endParaRPr lang="en-US" sz="1600" dirty="0" err="1" smtClean="0">
              <a:solidFill>
                <a:schemeClr val="bg1"/>
              </a:solidFill>
            </a:endParaRPr>
          </a:p>
        </p:txBody>
      </p:sp>
      <p:pic>
        <p:nvPicPr>
          <p:cNvPr id="13" name="Picture 12" descr="Community Builder logo for dark background"/>
          <p:cNvPicPr>
            <a:picLocks noChangeAspect="1"/>
          </p:cNvPicPr>
          <p:nvPr/>
        </p:nvPicPr>
        <p:blipFill>
          <a:blip r:embed="rId8"/>
          <a:stretch>
            <a:fillRect/>
          </a:stretch>
        </p:blipFill>
        <p:spPr>
          <a:xfrm>
            <a:off x="10364470" y="1915160"/>
            <a:ext cx="1197610" cy="757555"/>
          </a:xfrm>
          <a:prstGeom prst="rect">
            <a:avLst/>
          </a:prstGeom>
        </p:spPr>
      </p:pic>
      <p:sp>
        <p:nvSpPr>
          <p:cNvPr id="15" name="Text Box 14"/>
          <p:cNvSpPr txBox="1"/>
          <p:nvPr/>
        </p:nvSpPr>
        <p:spPr>
          <a:xfrm>
            <a:off x="440055" y="713740"/>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551815"/>
            <a:ext cx="1594485" cy="76200"/>
            <a:chOff x="533" y="869"/>
            <a:chExt cx="4189" cy="120"/>
          </a:xfrm>
        </p:grpSpPr>
        <p:sp>
          <p:nvSpPr>
            <p:cNvPr id="17" name="Rectangles 16"/>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440055" y="2159635"/>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dirty="0">
                <a:solidFill>
                  <a:schemeClr val="bg1"/>
                </a:solidFill>
                <a:ea typeface="Amazon Ember"/>
                <a:cs typeface="Amazon Ember"/>
              </a:rPr>
              <a:t>Specialist Senior</a:t>
            </a:r>
            <a:r>
              <a:rPr lang="pt-PT" altLang="en-GB" sz="1400" dirty="0">
                <a:solidFill>
                  <a:schemeClr val="bg1"/>
                </a:solidFill>
                <a:ea typeface="Amazon Ember"/>
                <a:cs typeface="Amazon Ember"/>
              </a:rPr>
              <a:t> Java</a:t>
            </a:r>
            <a:r>
              <a:rPr lang="en-GB" sz="1400" dirty="0">
                <a:solidFill>
                  <a:schemeClr val="bg1"/>
                </a:solidFill>
                <a:ea typeface="Amazon Ember"/>
                <a:cs typeface="Amazon Ember"/>
              </a:rPr>
              <a:t> - </a:t>
            </a:r>
            <a:r>
              <a:rPr lang="pt-PT" altLang="en-GB" sz="1400" dirty="0">
                <a:solidFill>
                  <a:schemeClr val="bg1"/>
                </a:solidFill>
                <a:ea typeface="Amazon Ember"/>
                <a:cs typeface="Amazon Ember"/>
              </a:rPr>
              <a:t>GFT</a:t>
            </a:r>
            <a:endParaRPr lang="pt-PT" altLang="en-GB" sz="1400"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chemeClr val="bg1"/>
                </a:solidFill>
                <a:ea typeface="Amazon Ember"/>
                <a:cs typeface="Amazon Ember"/>
              </a:rPr>
              <a:t>Computer Science</a:t>
            </a:r>
            <a:endParaRPr sz="1800" b="1" dirty="0">
              <a:solidFill>
                <a:schemeClr val="bg1"/>
              </a:solidFill>
              <a:ea typeface="Amazon Ember"/>
              <a:cs typeface="Amazon Ember"/>
            </a:endParaRPr>
          </a:p>
        </p:txBody>
      </p:sp>
      <p:sp>
        <p:nvSpPr>
          <p:cNvPr id="22" name="Text Box 21"/>
          <p:cNvSpPr txBox="1"/>
          <p:nvPr/>
        </p:nvSpPr>
        <p:spPr>
          <a:xfrm>
            <a:off x="6644640" y="4126865"/>
            <a:ext cx="2928620" cy="337185"/>
          </a:xfrm>
          <a:prstGeom prst="rect">
            <a:avLst/>
          </a:prstGeom>
          <a:noFill/>
        </p:spPr>
        <p:txBody>
          <a:bodyPr wrap="square" rtlCol="0" anchor="t">
            <a:spAutoFit/>
          </a:bodyPr>
          <a:p>
            <a:r>
              <a:rPr sz="1600">
                <a:hlinkClick r:id="rId9" action="ppaction://hlinkfile"/>
              </a:rPr>
              <a:t>https://twitter.com/weder96</a:t>
            </a:r>
            <a:endParaRPr sz="1600"/>
          </a:p>
        </p:txBody>
      </p:sp>
      <p:pic>
        <p:nvPicPr>
          <p:cNvPr id="23" name="Picture 22"/>
          <p:cNvPicPr>
            <a:picLocks noChangeAspect="1"/>
          </p:cNvPicPr>
          <p:nvPr/>
        </p:nvPicPr>
        <p:blipFill>
          <a:blip r:embed="rId10"/>
          <a:stretch>
            <a:fillRect/>
          </a:stretch>
        </p:blipFill>
        <p:spPr>
          <a:xfrm>
            <a:off x="6326505" y="4145915"/>
            <a:ext cx="318135" cy="318135"/>
          </a:xfrm>
          <a:prstGeom prst="rect">
            <a:avLst/>
          </a:prstGeom>
        </p:spPr>
      </p:pic>
      <p:pic>
        <p:nvPicPr>
          <p:cNvPr id="25" name="Picture 24"/>
          <p:cNvPicPr>
            <a:picLocks noChangeAspect="1"/>
          </p:cNvPicPr>
          <p:nvPr/>
        </p:nvPicPr>
        <p:blipFill>
          <a:blip r:embed="rId11"/>
          <a:stretch>
            <a:fillRect/>
          </a:stretch>
        </p:blipFill>
        <p:spPr>
          <a:xfrm>
            <a:off x="6300470" y="3256915"/>
            <a:ext cx="320040" cy="320040"/>
          </a:xfrm>
          <a:prstGeom prst="rect">
            <a:avLst/>
          </a:prstGeom>
        </p:spPr>
      </p:pic>
      <p:pic>
        <p:nvPicPr>
          <p:cNvPr id="26" name="Picture 25"/>
          <p:cNvPicPr>
            <a:picLocks noChangeAspect="1"/>
          </p:cNvPicPr>
          <p:nvPr/>
        </p:nvPicPr>
        <p:blipFill>
          <a:blip r:embed="rId12"/>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chemeClr val="bg1"/>
                </a:solidFill>
                <a:ea typeface="Amazon Ember"/>
                <a:cs typeface="Amazon Ember"/>
                <a:sym typeface="+mn-ea"/>
              </a:rPr>
              <a:t>Information Security</a:t>
            </a:r>
            <a:endParaRPr lang="en-US" b="1" dirty="0">
              <a:solidFill>
                <a:schemeClr val="bg1"/>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hlinkClick r:id="rId13" action="ppaction://hlinkfile"/>
              </a:rPr>
              <a:t>https://dev.to/weder96</a:t>
            </a:r>
            <a:endParaRPr lang="en-US" sz="1600"/>
          </a:p>
        </p:txBody>
      </p:sp>
      <p:pic>
        <p:nvPicPr>
          <p:cNvPr id="30" name="Picture 29"/>
          <p:cNvPicPr>
            <a:picLocks noChangeAspect="1"/>
          </p:cNvPicPr>
          <p:nvPr/>
        </p:nvPicPr>
        <p:blipFill>
          <a:blip r:embed="rId14"/>
          <a:stretch>
            <a:fillRect/>
          </a:stretch>
        </p:blipFill>
        <p:spPr>
          <a:xfrm>
            <a:off x="6351270" y="4554220"/>
            <a:ext cx="320040" cy="320040"/>
          </a:xfrm>
          <a:prstGeom prst="rect">
            <a:avLst/>
          </a:prstGeom>
        </p:spPr>
      </p:pic>
      <p:sp>
        <p:nvSpPr>
          <p:cNvPr id="2" name="Text Box 1"/>
          <p:cNvSpPr txBox="1"/>
          <p:nvPr/>
        </p:nvSpPr>
        <p:spPr>
          <a:xfrm>
            <a:off x="5445125" y="626110"/>
            <a:ext cx="2615565" cy="1014730"/>
          </a:xfrm>
          <a:prstGeom prst="rect">
            <a:avLst/>
          </a:prstGeom>
          <a:noFill/>
        </p:spPr>
        <p:txBody>
          <a:bodyPr wrap="none" rtlCol="0">
            <a:spAutoFit/>
          </a:bodyPr>
          <a:p>
            <a:pPr algn="l"/>
            <a:r>
              <a:rPr lang="en-US" sz="6000" b="1">
                <a:solidFill>
                  <a:schemeClr val="bg1"/>
                </a:solidFill>
              </a:rPr>
              <a:t>Q</a:t>
            </a:r>
            <a:r>
              <a:rPr lang="pt-PT" altLang="en-US" sz="6000" b="1">
                <a:solidFill>
                  <a:schemeClr val="bg1"/>
                </a:solidFill>
              </a:rPr>
              <a:t> </a:t>
            </a:r>
            <a:r>
              <a:rPr lang="en-US" sz="6000" b="1">
                <a:solidFill>
                  <a:schemeClr val="bg1"/>
                </a:solidFill>
              </a:rPr>
              <a:t>&amp;</a:t>
            </a:r>
            <a:r>
              <a:rPr lang="pt-PT" altLang="en-US" sz="6000" b="1">
                <a:solidFill>
                  <a:schemeClr val="bg1"/>
                </a:solidFill>
              </a:rPr>
              <a:t> </a:t>
            </a:r>
            <a:r>
              <a:rPr lang="en-US" sz="6000" b="1">
                <a:solidFill>
                  <a:schemeClr val="bg1"/>
                </a:solidFill>
              </a:rPr>
              <a:t>A</a:t>
            </a:r>
            <a:endParaRPr lang="en-US" sz="6000" b="1">
              <a:solidFill>
                <a:schemeClr val="bg1"/>
              </a:solidFill>
            </a:endParaRPr>
          </a:p>
        </p:txBody>
      </p:sp>
      <p:sp>
        <p:nvSpPr>
          <p:cNvPr id="19" name="Text Box 18"/>
          <p:cNvSpPr txBox="1"/>
          <p:nvPr/>
        </p:nvSpPr>
        <p:spPr>
          <a:xfrm>
            <a:off x="3327400" y="6054090"/>
            <a:ext cx="3317240" cy="398780"/>
          </a:xfrm>
          <a:prstGeom prst="rect">
            <a:avLst/>
          </a:prstGeom>
          <a:noFill/>
        </p:spPr>
        <p:txBody>
          <a:bodyPr wrap="square" rtlCol="0" anchor="t">
            <a:spAutoFit/>
          </a:bodyPr>
          <a:p>
            <a:pPr algn="l"/>
            <a:r>
              <a:rPr lang="en-US" sz="2000" dirty="0" err="1" smtClean="0">
                <a:solidFill>
                  <a:srgbClr val="527FFF"/>
                </a:solidFill>
              </a:rPr>
              <a:t>AWS User Group Goiânia</a:t>
            </a:r>
            <a:endParaRPr lang="en-US" sz="2000" dirty="0" err="1" smtClean="0">
              <a:solidFill>
                <a:srgbClr val="527FFF"/>
              </a:solidFill>
            </a:endParaRPr>
          </a:p>
        </p:txBody>
      </p:sp>
      <p:sp>
        <p:nvSpPr>
          <p:cNvPr id="31" name="Text Box 30"/>
          <p:cNvSpPr txBox="1"/>
          <p:nvPr/>
        </p:nvSpPr>
        <p:spPr>
          <a:xfrm>
            <a:off x="1019810" y="6047105"/>
            <a:ext cx="1212215" cy="398780"/>
          </a:xfrm>
          <a:prstGeom prst="rect">
            <a:avLst/>
          </a:prstGeom>
          <a:noFill/>
        </p:spPr>
        <p:txBody>
          <a:bodyPr wrap="square" rtlCol="0" anchor="t">
            <a:spAutoFit/>
          </a:bodyPr>
          <a:p>
            <a:pPr algn="l"/>
            <a:r>
              <a:rPr lang="pt-PT" altLang="en-US" sz="2000" dirty="0" err="1" smtClean="0">
                <a:solidFill>
                  <a:srgbClr val="527FFF"/>
                </a:solidFill>
              </a:rPr>
              <a:t>GOJava</a:t>
            </a:r>
            <a:endParaRPr lang="pt-PT" altLang="en-US" sz="2000" dirty="0" err="1" smtClean="0">
              <a:solidFill>
                <a:srgbClr val="527FFF"/>
              </a:solidFill>
            </a:endParaRPr>
          </a:p>
        </p:txBody>
      </p:sp>
      <p:pic>
        <p:nvPicPr>
          <p:cNvPr id="32" name="Picture 31"/>
          <p:cNvPicPr>
            <a:picLocks noChangeAspect="1"/>
          </p:cNvPicPr>
          <p:nvPr/>
        </p:nvPicPr>
        <p:blipFill>
          <a:blip r:embed="rId15"/>
          <a:stretch>
            <a:fillRect/>
          </a:stretch>
        </p:blipFill>
        <p:spPr>
          <a:xfrm>
            <a:off x="2656840" y="5989320"/>
            <a:ext cx="557784" cy="643821"/>
          </a:xfrm>
          <a:prstGeom prst="rect">
            <a:avLst/>
          </a:prstGeom>
        </p:spPr>
      </p:pic>
      <p:pic>
        <p:nvPicPr>
          <p:cNvPr id="33" name="Picture 32"/>
          <p:cNvPicPr>
            <a:picLocks noChangeAspect="1"/>
          </p:cNvPicPr>
          <p:nvPr/>
        </p:nvPicPr>
        <p:blipFill>
          <a:blip r:embed="rId16"/>
          <a:stretch>
            <a:fillRect/>
          </a:stretch>
        </p:blipFill>
        <p:spPr>
          <a:xfrm>
            <a:off x="349250" y="6047105"/>
            <a:ext cx="557784" cy="557784"/>
          </a:xfrm>
          <a:prstGeom prst="rect">
            <a:avLst/>
          </a:prstGeom>
        </p:spPr>
      </p:pic>
      <p:sp>
        <p:nvSpPr>
          <p:cNvPr id="6" name="Text Placeholder 4"/>
          <p:cNvSpPr>
            <a:spLocks noGrp="1"/>
          </p:cNvSpPr>
          <p:nvPr/>
        </p:nvSpPr>
        <p:spPr>
          <a:xfrm>
            <a:off x="352425" y="290449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chemeClr val="bg1"/>
                </a:solidFill>
                <a:ea typeface="Amazon Ember"/>
                <a:cs typeface="Amazon Ember"/>
              </a:rPr>
              <a:t>S</a:t>
            </a:r>
            <a:r>
              <a:rPr sz="1800" b="1" dirty="0">
                <a:solidFill>
                  <a:schemeClr val="bg1"/>
                </a:solidFill>
                <a:ea typeface="Amazon Ember"/>
                <a:cs typeface="Amazon Ember"/>
              </a:rPr>
              <a:t>ystem </a:t>
            </a:r>
            <a:r>
              <a:rPr lang="pt-PT" sz="1800" b="1" dirty="0">
                <a:solidFill>
                  <a:schemeClr val="bg1"/>
                </a:solidFill>
                <a:ea typeface="Amazon Ember"/>
                <a:cs typeface="Amazon Ember"/>
              </a:rPr>
              <a:t>D</a:t>
            </a:r>
            <a:r>
              <a:rPr sz="1800" b="1" dirty="0">
                <a:solidFill>
                  <a:schemeClr val="bg1"/>
                </a:solidFill>
                <a:ea typeface="Amazon Ember"/>
                <a:cs typeface="Amazon Ember"/>
              </a:rPr>
              <a:t>evelopment</a:t>
            </a:r>
            <a:endParaRPr sz="1800" b="1" dirty="0">
              <a:solidFill>
                <a:schemeClr val="bg1"/>
              </a:solidFill>
              <a:ea typeface="Amazon Ember"/>
              <a:cs typeface="Amazon Embe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2655570" y="2611120"/>
            <a:ext cx="6881495" cy="163576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9600" dirty="0">
                <a:solidFill>
                  <a:schemeClr val="bg1"/>
                </a:solidFill>
              </a:rPr>
              <a:t>THANK YOU</a:t>
            </a:r>
            <a:endParaRPr lang="pt-PT" altLang="en-US" sz="96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Toolkit for Visual Studio Code</a:t>
            </a:r>
            <a:endParaRPr sz="2000" b="1">
              <a:solidFill>
                <a:schemeClr val="bg1"/>
              </a:solidFill>
            </a:endParaRPr>
          </a:p>
        </p:txBody>
      </p:sp>
      <p:pic>
        <p:nvPicPr>
          <p:cNvPr id="9" name="Picture 8"/>
          <p:cNvPicPr>
            <a:picLocks noChangeAspect="1"/>
          </p:cNvPicPr>
          <p:nvPr/>
        </p:nvPicPr>
        <p:blipFill>
          <a:blip r:embed="rId1"/>
          <a:stretch>
            <a:fillRect/>
          </a:stretch>
        </p:blipFill>
        <p:spPr>
          <a:xfrm>
            <a:off x="339090" y="822960"/>
            <a:ext cx="7585075" cy="2503170"/>
          </a:xfrm>
          <a:prstGeom prst="rect">
            <a:avLst/>
          </a:prstGeom>
        </p:spPr>
      </p:pic>
      <p:pic>
        <p:nvPicPr>
          <p:cNvPr id="10" name="Picture 9"/>
          <p:cNvPicPr>
            <a:picLocks noChangeAspect="1"/>
          </p:cNvPicPr>
          <p:nvPr/>
        </p:nvPicPr>
        <p:blipFill>
          <a:blip r:embed="rId2"/>
          <a:stretch>
            <a:fillRect/>
          </a:stretch>
        </p:blipFill>
        <p:spPr>
          <a:xfrm>
            <a:off x="350520" y="3609340"/>
            <a:ext cx="7585075" cy="2392045"/>
          </a:xfrm>
          <a:prstGeom prst="rect">
            <a:avLst/>
          </a:prstGeom>
        </p:spPr>
      </p:pic>
      <p:pic>
        <p:nvPicPr>
          <p:cNvPr id="11" name="Picture 10"/>
          <p:cNvPicPr>
            <a:picLocks noChangeAspect="1"/>
          </p:cNvPicPr>
          <p:nvPr/>
        </p:nvPicPr>
        <p:blipFill>
          <a:blip r:embed="rId3"/>
          <a:stretch>
            <a:fillRect/>
          </a:stretch>
        </p:blipFill>
        <p:spPr>
          <a:xfrm>
            <a:off x="9121140" y="421640"/>
            <a:ext cx="2624455" cy="5804535"/>
          </a:xfrm>
          <a:prstGeom prst="rect">
            <a:avLst/>
          </a:prstGeom>
        </p:spPr>
      </p:pic>
      <p:sp>
        <p:nvSpPr>
          <p:cNvPr id="16" name="Rectangles 15"/>
          <p:cNvSpPr/>
          <p:nvPr/>
        </p:nvSpPr>
        <p:spPr>
          <a:xfrm>
            <a:off x="3850640" y="6268720"/>
            <a:ext cx="8002905" cy="45656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 Box 1"/>
          <p:cNvSpPr txBox="1"/>
          <p:nvPr/>
        </p:nvSpPr>
        <p:spPr>
          <a:xfrm>
            <a:off x="8004175" y="6226175"/>
            <a:ext cx="3965575" cy="306705"/>
          </a:xfrm>
          <a:prstGeom prst="rect">
            <a:avLst/>
          </a:prstGeom>
          <a:noFill/>
        </p:spPr>
        <p:txBody>
          <a:bodyPr wrap="square" rtlCol="0">
            <a:spAutoFit/>
          </a:bodyPr>
          <a:p>
            <a:pPr algn="l"/>
            <a:r>
              <a:rPr lang="en-US" sz="1400">
                <a:solidFill>
                  <a:schemeClr val="bg1"/>
                </a:solidFill>
              </a:rPr>
              <a:t>https://aws.amazon.com/serverless/?nc1=h_ls</a:t>
            </a:r>
            <a:endParaRPr lang="en-US" sz="1400">
              <a:solidFill>
                <a:schemeClr val="bg1"/>
              </a:solidFill>
            </a:endParaRPr>
          </a:p>
        </p:txBody>
      </p:sp>
      <p:sp>
        <p:nvSpPr>
          <p:cNvPr id="4" name="Text Box 3"/>
          <p:cNvSpPr txBox="1"/>
          <p:nvPr/>
        </p:nvSpPr>
        <p:spPr>
          <a:xfrm>
            <a:off x="4010025" y="6475730"/>
            <a:ext cx="7916545" cy="306705"/>
          </a:xfrm>
          <a:prstGeom prst="rect">
            <a:avLst/>
          </a:prstGeom>
          <a:noFill/>
        </p:spPr>
        <p:txBody>
          <a:bodyPr wrap="square" rtlCol="0" anchor="t">
            <a:spAutoFit/>
          </a:bodyPr>
          <a:p>
            <a:r>
              <a:rPr lang="en-US" sz="1400">
                <a:solidFill>
                  <a:schemeClr val="bg1"/>
                </a:solidFill>
              </a:rPr>
              <a:t>https://marketplace.visualstudio.com/items?itemName=AmazonWebServices.aws-toolkit-vscode</a:t>
            </a:r>
            <a:endParaRPr lang="en-US" sz="1400">
              <a:solidFill>
                <a:schemeClr val="bg1"/>
              </a:solidFill>
            </a:endParaRPr>
          </a:p>
        </p:txBody>
      </p:sp>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2" name="Rectangles 11"/>
          <p:cNvSpPr/>
          <p:nvPr/>
        </p:nvSpPr>
        <p:spPr>
          <a:xfrm>
            <a:off x="1795780" y="2827655"/>
            <a:ext cx="3651250" cy="3073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ectangles 13"/>
          <p:cNvSpPr/>
          <p:nvPr/>
        </p:nvSpPr>
        <p:spPr>
          <a:xfrm>
            <a:off x="9121140" y="4727575"/>
            <a:ext cx="2591435" cy="14986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9223375" y="2741930"/>
            <a:ext cx="2522855" cy="13639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659130" y="4092575"/>
            <a:ext cx="1527810" cy="3930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sym typeface="+mn-ea"/>
              </a:rPr>
              <a:t>What is </a:t>
            </a:r>
            <a:r>
              <a:rPr lang="en-US" sz="2000" b="1">
                <a:solidFill>
                  <a:schemeClr val="bg1"/>
                </a:solidFill>
                <a:sym typeface="+mn-ea"/>
              </a:rPr>
              <a:t>Toolkits de IDE da AWS </a:t>
            </a:r>
            <a:r>
              <a:rPr lang="en-US" sz="2000" b="1">
                <a:solidFill>
                  <a:schemeClr val="bg1"/>
                </a:solidFill>
                <a:sym typeface="+mn-ea"/>
              </a:rPr>
              <a:t>?</a:t>
            </a:r>
            <a:endParaRPr sz="2000" b="1">
              <a:solidFill>
                <a:schemeClr val="bg1"/>
              </a:solidFill>
            </a:endParaRPr>
          </a:p>
        </p:txBody>
      </p:sp>
      <p:pic>
        <p:nvPicPr>
          <p:cNvPr id="2" name="Picture 1"/>
          <p:cNvPicPr>
            <a:picLocks noChangeAspect="1"/>
          </p:cNvPicPr>
          <p:nvPr/>
        </p:nvPicPr>
        <p:blipFill>
          <a:blip r:embed="rId1"/>
          <a:stretch>
            <a:fillRect/>
          </a:stretch>
        </p:blipFill>
        <p:spPr>
          <a:xfrm>
            <a:off x="342900" y="829310"/>
            <a:ext cx="6769100" cy="5531485"/>
          </a:xfrm>
          <a:prstGeom prst="rect">
            <a:avLst/>
          </a:prstGeom>
        </p:spPr>
      </p:pic>
      <p:pic>
        <p:nvPicPr>
          <p:cNvPr id="7" name="Picture 6"/>
          <p:cNvPicPr>
            <a:picLocks noChangeAspect="1"/>
          </p:cNvPicPr>
          <p:nvPr/>
        </p:nvPicPr>
        <p:blipFill>
          <a:blip r:embed="rId2"/>
          <a:stretch>
            <a:fillRect/>
          </a:stretch>
        </p:blipFill>
        <p:spPr>
          <a:xfrm>
            <a:off x="10093960" y="697230"/>
            <a:ext cx="1610995" cy="1610995"/>
          </a:xfrm>
          <a:prstGeom prst="rect">
            <a:avLst/>
          </a:prstGeom>
        </p:spPr>
      </p:pic>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s 2"/>
          <p:cNvSpPr/>
          <p:nvPr/>
        </p:nvSpPr>
        <p:spPr>
          <a:xfrm>
            <a:off x="1809115" y="1489710"/>
            <a:ext cx="2409190" cy="6889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271780" y="3140710"/>
            <a:ext cx="1537335" cy="2336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sym typeface="+mn-ea"/>
              </a:rPr>
              <a:t>What is </a:t>
            </a:r>
            <a:r>
              <a:rPr lang="en-US" sz="2000" b="1">
                <a:solidFill>
                  <a:schemeClr val="bg1"/>
                </a:solidFill>
                <a:sym typeface="+mn-ea"/>
              </a:rPr>
              <a:t>Toolkits de IDE da AWS </a:t>
            </a:r>
            <a:r>
              <a:rPr lang="en-US" sz="2000" b="1">
                <a:solidFill>
                  <a:schemeClr val="bg1"/>
                </a:solidFill>
                <a:sym typeface="+mn-ea"/>
              </a:rPr>
              <a:t>?</a:t>
            </a:r>
            <a:endParaRPr sz="2000" b="1">
              <a:solidFill>
                <a:schemeClr val="bg1"/>
              </a:solidFill>
            </a:endParaRPr>
          </a:p>
        </p:txBody>
      </p:sp>
      <p:pic>
        <p:nvPicPr>
          <p:cNvPr id="5" name="Picture 4"/>
          <p:cNvPicPr>
            <a:picLocks noChangeAspect="1"/>
          </p:cNvPicPr>
          <p:nvPr/>
        </p:nvPicPr>
        <p:blipFill>
          <a:blip r:embed="rId1"/>
          <a:stretch>
            <a:fillRect/>
          </a:stretch>
        </p:blipFill>
        <p:spPr>
          <a:xfrm>
            <a:off x="362585" y="784225"/>
            <a:ext cx="5046980" cy="2998470"/>
          </a:xfrm>
          <a:prstGeom prst="rect">
            <a:avLst/>
          </a:prstGeom>
        </p:spPr>
      </p:pic>
      <p:pic>
        <p:nvPicPr>
          <p:cNvPr id="7" name="Picture 6"/>
          <p:cNvPicPr>
            <a:picLocks noChangeAspect="1"/>
          </p:cNvPicPr>
          <p:nvPr/>
        </p:nvPicPr>
        <p:blipFill>
          <a:blip r:embed="rId2"/>
          <a:stretch>
            <a:fillRect/>
          </a:stretch>
        </p:blipFill>
        <p:spPr>
          <a:xfrm>
            <a:off x="5640705" y="2769235"/>
            <a:ext cx="6294120" cy="3680460"/>
          </a:xfrm>
          <a:prstGeom prst="rect">
            <a:avLst/>
          </a:prstGeom>
        </p:spPr>
      </p:pic>
      <p:sp>
        <p:nvSpPr>
          <p:cNvPr id="10" name="Rectangles 9"/>
          <p:cNvSpPr/>
          <p:nvPr/>
        </p:nvSpPr>
        <p:spPr>
          <a:xfrm>
            <a:off x="529590" y="2981325"/>
            <a:ext cx="4875530" cy="8261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9109075" y="3220085"/>
            <a:ext cx="2825750" cy="8261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5697855" y="5168900"/>
            <a:ext cx="3364230" cy="4432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7" name="Straight Arrow Connector 16"/>
          <p:cNvCxnSpPr/>
          <p:nvPr/>
        </p:nvCxnSpPr>
        <p:spPr>
          <a:xfrm flipV="1">
            <a:off x="9062085" y="4046220"/>
            <a:ext cx="646430" cy="121221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9970770" y="372110"/>
            <a:ext cx="1610995" cy="1610995"/>
          </a:xfrm>
          <a:prstGeom prst="rect">
            <a:avLst/>
          </a:prstGeom>
        </p:spPr>
      </p:pic>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971800" y="0"/>
            <a:ext cx="9239250" cy="6858000"/>
          </a:xfrm>
          <a:prstGeom prst="rect">
            <a:avLst/>
          </a:prstGeom>
        </p:spPr>
      </p:pic>
      <p:sp>
        <p:nvSpPr>
          <p:cNvPr id="2" name="Rectangles 1"/>
          <p:cNvSpPr/>
          <p:nvPr/>
        </p:nvSpPr>
        <p:spPr>
          <a:xfrm>
            <a:off x="22225" y="635"/>
            <a:ext cx="4629785" cy="687768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915670" y="2524760"/>
            <a:ext cx="2770505" cy="748665"/>
          </a:xfrm>
          <a:prstGeom prst="rect">
            <a:avLst/>
          </a:prstGeom>
        </p:spPr>
        <p:txBody>
          <a:bodyPr vert="horz" wrap="square" lIns="0" tIns="10583" rIns="0" bIns="0" rtlCol="0">
            <a:spAutoFit/>
          </a:bodyPr>
          <a:lstStyle/>
          <a:p>
            <a:pPr marL="12700">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S</a:t>
            </a:r>
            <a:r>
              <a:rPr lang="pt-PT" altLang="en-US" sz="4800">
                <a:solidFill>
                  <a:schemeClr val="bg1"/>
                </a:solidFill>
                <a:latin typeface="Swiss921 BT" panose="020B0806030502050204" charset="0"/>
                <a:cs typeface="Swiss921 BT" panose="020B0806030502050204" charset="0"/>
                <a:sym typeface="+mn-ea"/>
              </a:rPr>
              <a:t>erverless</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7" name="Graphic 7"/>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250190" y="292100"/>
            <a:ext cx="1227455" cy="12274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Text Box 1"/>
          <p:cNvSpPr txBox="1"/>
          <p:nvPr/>
        </p:nvSpPr>
        <p:spPr>
          <a:xfrm>
            <a:off x="533400" y="1079500"/>
            <a:ext cx="10780395" cy="2784475"/>
          </a:xfrm>
          <a:prstGeom prst="rect">
            <a:avLst/>
          </a:prstGeom>
          <a:noFill/>
        </p:spPr>
        <p:txBody>
          <a:bodyPr wrap="square" rtlCol="0" anchor="t">
            <a:spAutoFit/>
          </a:bodyPr>
          <a:p>
            <a:pPr indent="0" eaLnBrk="1" hangingPunct="1">
              <a:lnSpc>
                <a:spcPts val="2100"/>
              </a:lnSpc>
              <a:buFont typeface="Arial" panose="02080604020202020204" pitchFamily="34" charset="0"/>
              <a:buNone/>
            </a:pPr>
            <a:r>
              <a:rPr lang="en-US" sz="1600" b="1" dirty="0">
                <a:solidFill>
                  <a:schemeClr val="bg1"/>
                </a:solidFill>
                <a:sym typeface="+mn-ea"/>
              </a:rPr>
              <a:t>Serverless is a way to describe</a:t>
            </a:r>
            <a:r>
              <a:rPr lang="en-US" sz="1600" dirty="0">
                <a:solidFill>
                  <a:schemeClr val="bg1"/>
                </a:solidFill>
                <a:sym typeface="+mn-ea"/>
              </a:rPr>
              <a:t> the services that enable you to build and run applications without thinking about servers. AWS has serverless services for all layers of your stack. </a:t>
            </a:r>
            <a:endParaRPr lang="en-US" sz="1600" dirty="0">
              <a:solidFill>
                <a:schemeClr val="bg1"/>
              </a:solidFill>
              <a:sym typeface="+mn-ea"/>
            </a:endParaRPr>
          </a:p>
          <a:p>
            <a:pPr marL="285750" indent="-285750" eaLnBrk="1" hangingPunct="1">
              <a:lnSpc>
                <a:spcPts val="2100"/>
              </a:lnSpc>
              <a:buFont typeface="Arial" panose="02080604020202020204" pitchFamily="34" charset="0"/>
              <a:buChar char="•"/>
            </a:pPr>
            <a:endParaRPr lang="en-US" sz="1600" dirty="0">
              <a:solidFill>
                <a:schemeClr val="bg1"/>
              </a:solidFill>
              <a:sym typeface="+mn-ea"/>
            </a:endParaRPr>
          </a:p>
          <a:p>
            <a:pPr indent="0" eaLnBrk="1" hangingPunct="1">
              <a:lnSpc>
                <a:spcPts val="2100"/>
              </a:lnSpc>
              <a:buFont typeface="Arial" panose="02080604020202020204" pitchFamily="34" charset="0"/>
              <a:buNone/>
            </a:pPr>
            <a:r>
              <a:rPr lang="en-US" sz="1600" dirty="0">
                <a:solidFill>
                  <a:schemeClr val="bg1"/>
                </a:solidFill>
                <a:sym typeface="+mn-ea"/>
              </a:rPr>
              <a:t>In many public forums, like our marketing website, </a:t>
            </a:r>
            <a:r>
              <a:rPr lang="en-US" sz="1600" b="1" dirty="0">
                <a:solidFill>
                  <a:schemeClr val="bg1"/>
                </a:solidFill>
                <a:sym typeface="+mn-ea"/>
              </a:rPr>
              <a:t>we list these services under the Serverless</a:t>
            </a:r>
            <a:r>
              <a:rPr lang="en-US" sz="1600" dirty="0">
                <a:solidFill>
                  <a:schemeClr val="bg1"/>
                </a:solidFill>
                <a:sym typeface="+mn-ea"/>
              </a:rPr>
              <a:t> heading because it </a:t>
            </a:r>
            <a:r>
              <a:rPr lang="en-US" sz="1600" b="1" dirty="0">
                <a:solidFill>
                  <a:schemeClr val="bg1"/>
                </a:solidFill>
                <a:sym typeface="+mn-ea"/>
              </a:rPr>
              <a:t>improves discoverability</a:t>
            </a:r>
            <a:r>
              <a:rPr lang="en-US" sz="1600" dirty="0">
                <a:solidFill>
                  <a:schemeClr val="bg1"/>
                </a:solidFill>
                <a:sym typeface="+mn-ea"/>
              </a:rPr>
              <a:t>. </a:t>
            </a:r>
            <a:endParaRPr lang="en-US" sz="1600" dirty="0">
              <a:solidFill>
                <a:schemeClr val="bg1"/>
              </a:solidFill>
            </a:endParaRPr>
          </a:p>
          <a:p>
            <a:pPr marL="285750" indent="-285750" eaLnBrk="1" hangingPunct="1">
              <a:lnSpc>
                <a:spcPts val="2100"/>
              </a:lnSpc>
              <a:buFont typeface="Arial" panose="02080604020202020204" pitchFamily="34" charset="0"/>
              <a:buChar char="•"/>
            </a:pPr>
            <a:endParaRPr lang="en-US" sz="1600" dirty="0">
              <a:solidFill>
                <a:schemeClr val="bg1"/>
              </a:solidFill>
              <a:sym typeface="+mn-ea"/>
            </a:endParaRPr>
          </a:p>
          <a:p>
            <a:pPr indent="0" eaLnBrk="1" hangingPunct="1">
              <a:lnSpc>
                <a:spcPts val="2100"/>
              </a:lnSpc>
              <a:buFont typeface="Arial" panose="02080604020202020204" pitchFamily="34" charset="0"/>
              <a:buNone/>
            </a:pPr>
            <a:r>
              <a:rPr lang="en-US" sz="1600" dirty="0">
                <a:solidFill>
                  <a:schemeClr val="bg1"/>
                </a:solidFill>
                <a:sym typeface="+mn-ea"/>
              </a:rPr>
              <a:t>When it comes to building an architecture diagram,</a:t>
            </a:r>
            <a:r>
              <a:rPr lang="en-US" sz="1600" b="1" dirty="0">
                <a:solidFill>
                  <a:schemeClr val="bg1"/>
                </a:solidFill>
                <a:sym typeface="+mn-ea"/>
              </a:rPr>
              <a:t> it</a:t>
            </a:r>
            <a:r>
              <a:rPr lang="en-US" altLang="en-US" sz="1600" b="1" dirty="0">
                <a:solidFill>
                  <a:schemeClr val="bg1"/>
                </a:solidFill>
                <a:sym typeface="+mn-ea"/>
              </a:rPr>
              <a:t>’</a:t>
            </a:r>
            <a:r>
              <a:rPr lang="en-US" sz="1600" b="1" dirty="0">
                <a:solidFill>
                  <a:schemeClr val="bg1"/>
                </a:solidFill>
                <a:sym typeface="+mn-ea"/>
              </a:rPr>
              <a:t>s more intuitive to use a functional</a:t>
            </a:r>
            <a:r>
              <a:rPr lang="en-US" sz="1600" dirty="0">
                <a:solidFill>
                  <a:schemeClr val="bg1"/>
                </a:solidFill>
                <a:sym typeface="+mn-ea"/>
              </a:rPr>
              <a:t> categorization. Please find the architecture icon for each serverless service in its functional category. </a:t>
            </a:r>
            <a:endParaRPr lang="en-US" sz="1600" dirty="0">
              <a:solidFill>
                <a:schemeClr val="bg1"/>
              </a:solidFill>
              <a:sym typeface="+mn-ea"/>
            </a:endParaRPr>
          </a:p>
          <a:p>
            <a:pPr marL="285750" indent="-285750" eaLnBrk="1" hangingPunct="1">
              <a:lnSpc>
                <a:spcPts val="2100"/>
              </a:lnSpc>
              <a:buFont typeface="Arial" panose="02080604020202020204" pitchFamily="34" charset="0"/>
              <a:buChar char="•"/>
            </a:pPr>
            <a:endParaRPr lang="en-US" sz="1600" dirty="0">
              <a:solidFill>
                <a:schemeClr val="bg1"/>
              </a:solidFill>
              <a:sym typeface="+mn-ea"/>
            </a:endParaRPr>
          </a:p>
          <a:p>
            <a:pPr indent="0" eaLnBrk="1" hangingPunct="1">
              <a:lnSpc>
                <a:spcPts val="2100"/>
              </a:lnSpc>
              <a:buFont typeface="Arial" panose="02080604020202020204" pitchFamily="34" charset="0"/>
              <a:buNone/>
            </a:pPr>
            <a:r>
              <a:rPr lang="en-US" sz="1600" b="1" dirty="0">
                <a:solidFill>
                  <a:schemeClr val="bg1"/>
                </a:solidFill>
                <a:sym typeface="+mn-ea"/>
              </a:rPr>
              <a:t>You can use the serverless category</a:t>
            </a:r>
            <a:r>
              <a:rPr lang="en-US" sz="1600" dirty="0">
                <a:solidFill>
                  <a:schemeClr val="bg1"/>
                </a:solidFill>
                <a:sym typeface="+mn-ea"/>
              </a:rPr>
              <a:t> icon to describe serverless applications or architectures.</a:t>
            </a:r>
            <a:endParaRPr lang="en-US" sz="1600">
              <a:solidFill>
                <a:schemeClr val="bg1"/>
              </a:solidFill>
            </a:endParaRPr>
          </a:p>
        </p:txBody>
      </p:sp>
      <p:sp>
        <p:nvSpPr>
          <p:cNvPr id="8" name="Title 1"/>
          <p:cNvSpPr>
            <a:spLocks noGrp="1"/>
          </p:cNvSpPr>
          <p:nvPr/>
        </p:nvSpPr>
        <p:spPr>
          <a:xfrm>
            <a:off x="437515" y="356870"/>
            <a:ext cx="325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t>
            </a:r>
            <a:r>
              <a:rPr lang="en-US" sz="2000" b="1">
                <a:solidFill>
                  <a:schemeClr val="bg1"/>
                </a:solidFill>
                <a:sym typeface="+mn-ea"/>
              </a:rPr>
              <a:t>S</a:t>
            </a:r>
            <a:r>
              <a:rPr lang="pt-PT" sz="2000" b="1">
                <a:solidFill>
                  <a:schemeClr val="bg1"/>
                </a:solidFill>
                <a:sym typeface="+mn-ea"/>
              </a:rPr>
              <a:t>erverless</a:t>
            </a:r>
            <a:r>
              <a:rPr lang="pt-PT" altLang="en-US" sz="2000" b="1">
                <a:solidFill>
                  <a:schemeClr val="bg1"/>
                </a:solidFill>
                <a:sym typeface="+mn-ea"/>
              </a:rPr>
              <a:t> </a:t>
            </a:r>
            <a:r>
              <a:rPr lang="pt-PT" altLang="en-US" sz="2000" b="1" dirty="0">
                <a:solidFill>
                  <a:schemeClr val="bg1"/>
                </a:solidFill>
              </a:rPr>
              <a:t>?</a:t>
            </a:r>
            <a:endParaRPr lang="pt-PT" altLang="en-US" sz="2000" b="1" dirty="0">
              <a:solidFill>
                <a:schemeClr val="bg1"/>
              </a:solidFill>
            </a:endParaRPr>
          </a:p>
        </p:txBody>
      </p:sp>
      <p:sp>
        <p:nvSpPr>
          <p:cNvPr id="16" name="Rectangles 15"/>
          <p:cNvSpPr/>
          <p:nvPr/>
        </p:nvSpPr>
        <p:spPr>
          <a:xfrm>
            <a:off x="7324090" y="617728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666990" y="6226175"/>
            <a:ext cx="3965575" cy="306705"/>
          </a:xfrm>
          <a:prstGeom prst="rect">
            <a:avLst/>
          </a:prstGeom>
          <a:noFill/>
        </p:spPr>
        <p:txBody>
          <a:bodyPr wrap="square" rtlCol="0">
            <a:spAutoFit/>
          </a:bodyPr>
          <a:p>
            <a:pPr algn="l"/>
            <a:r>
              <a:rPr lang="en-US" sz="1400">
                <a:solidFill>
                  <a:schemeClr val="bg1"/>
                </a:solidFill>
              </a:rPr>
              <a:t>https://aws.amazon.com/serverless/?nc1=h_ls</a:t>
            </a:r>
            <a:endParaRPr lang="en-US" sz="1400">
              <a:solidFill>
                <a:schemeClr val="bg1"/>
              </a:solidFill>
            </a:endParaRPr>
          </a:p>
        </p:txBody>
      </p:sp>
      <p:sp>
        <p:nvSpPr>
          <p:cNvPr id="5" name="Rectangles 4"/>
          <p:cNvSpPr/>
          <p:nvPr/>
        </p:nvSpPr>
        <p:spPr>
          <a:xfrm>
            <a:off x="534035" y="75692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42340" y="4308475"/>
            <a:ext cx="1917700" cy="19177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0520"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Serverless Explanained : AWS Operational Responsibility Model</a:t>
            </a:r>
            <a:endParaRPr lang="pt-PT" altLang="en-US" sz="2000" b="1" dirty="0">
              <a:solidFill>
                <a:schemeClr val="bg1"/>
              </a:solidFill>
            </a:endParaRPr>
          </a:p>
        </p:txBody>
      </p:sp>
      <p:pic>
        <p:nvPicPr>
          <p:cNvPr id="3" name="Picture 2"/>
          <p:cNvPicPr>
            <a:picLocks noChangeAspect="1"/>
          </p:cNvPicPr>
          <p:nvPr/>
        </p:nvPicPr>
        <p:blipFill>
          <a:blip r:embed="rId1"/>
          <a:stretch>
            <a:fillRect/>
          </a:stretch>
        </p:blipFill>
        <p:spPr>
          <a:xfrm>
            <a:off x="495300" y="1047750"/>
            <a:ext cx="8131810" cy="4255770"/>
          </a:xfrm>
          <a:prstGeom prst="rect">
            <a:avLst/>
          </a:prstGeom>
        </p:spPr>
      </p:pic>
      <p:pic>
        <p:nvPicPr>
          <p:cNvPr id="2" name="Picture 1"/>
          <p:cNvPicPr>
            <a:picLocks noChangeAspect="1"/>
          </p:cNvPicPr>
          <p:nvPr/>
        </p:nvPicPr>
        <p:blipFill>
          <a:blip r:embed="rId2"/>
          <a:stretch>
            <a:fillRect/>
          </a:stretch>
        </p:blipFill>
        <p:spPr>
          <a:xfrm>
            <a:off x="9042400" y="1047750"/>
            <a:ext cx="2638425" cy="2600325"/>
          </a:xfrm>
          <a:prstGeom prst="rect">
            <a:avLst/>
          </a:prstGeom>
        </p:spPr>
      </p:pic>
      <p:sp>
        <p:nvSpPr>
          <p:cNvPr id="6" name="Rectangles 5"/>
          <p:cNvSpPr/>
          <p:nvPr/>
        </p:nvSpPr>
        <p:spPr>
          <a:xfrm>
            <a:off x="2682240" y="6325870"/>
            <a:ext cx="91732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2799080" y="6382385"/>
            <a:ext cx="9023350" cy="275590"/>
          </a:xfrm>
          <a:prstGeom prst="rect">
            <a:avLst/>
          </a:prstGeom>
          <a:noFill/>
        </p:spPr>
        <p:txBody>
          <a:bodyPr wrap="square" rtlCol="0" anchor="t">
            <a:spAutoFit/>
          </a:bodyPr>
          <a:p>
            <a:r>
              <a:rPr lang="en-US" sz="1200">
                <a:solidFill>
                  <a:schemeClr val="bg1"/>
                </a:solidFill>
                <a:sym typeface="+mn-ea"/>
              </a:rPr>
              <a:t>https://d1.awsstatic.com/events/reinvent/2019/REPEAT_3_Serverless_architectural_patterns_and_best_practices_ARC307-R3.pdf</a:t>
            </a:r>
            <a:endParaRPr lang="en-US" sz="1200">
              <a:solidFill>
                <a:schemeClr val="bg1"/>
              </a:solidFill>
            </a:endParaRPr>
          </a:p>
        </p:txBody>
      </p:sp>
      <p:sp>
        <p:nvSpPr>
          <p:cNvPr id="5" name="Rectangles 4"/>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01625" y="238125"/>
            <a:ext cx="3566795" cy="35433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gn="l">
              <a:buClrTx/>
              <a:buSzTx/>
              <a:buFontTx/>
            </a:pPr>
            <a:r>
              <a:rPr lang="en-US" sz="2000" b="1">
                <a:solidFill>
                  <a:schemeClr val="bg1"/>
                </a:solidFill>
              </a:rPr>
              <a:t>AWS Services </a:t>
            </a:r>
            <a:r>
              <a:rPr lang="en-US" sz="2000" b="1">
                <a:solidFill>
                  <a:schemeClr val="bg1"/>
                </a:solidFill>
                <a:sym typeface="+mn-ea"/>
              </a:rPr>
              <a:t>Serverless</a:t>
            </a:r>
            <a:endParaRPr lang="en-US" sz="2000" b="1">
              <a:solidFill>
                <a:schemeClr val="bg1"/>
              </a:solidFill>
            </a:endParaRPr>
          </a:p>
        </p:txBody>
      </p:sp>
      <p:sp>
        <p:nvSpPr>
          <p:cNvPr id="35" name="TextBox 34"/>
          <p:cNvSpPr txBox="1"/>
          <p:nvPr/>
        </p:nvSpPr>
        <p:spPr>
          <a:xfrm>
            <a:off x="305232" y="204824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3973" y="1260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868"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p:cNvSpPr txBox="1">
            <a:spLocks noChangeArrowheads="1"/>
          </p:cNvSpPr>
          <p:nvPr/>
        </p:nvSpPr>
        <p:spPr bwMode="auto">
          <a:xfrm>
            <a:off x="1232853" y="206121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Fargate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10874375" y="13392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a:spLocks noChangeArrowheads="1"/>
          </p:cNvSpPr>
          <p:nvPr/>
        </p:nvSpPr>
        <p:spPr bwMode="auto">
          <a:xfrm>
            <a:off x="10556240" y="2110740"/>
            <a:ext cx="1386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5340"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0743"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8281670" y="2114550"/>
            <a:ext cx="12179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87" name="TextBox 11"/>
          <p:cNvSpPr txBox="1">
            <a:spLocks noChangeArrowheads="1"/>
          </p:cNvSpPr>
          <p:nvPr/>
        </p:nvSpPr>
        <p:spPr bwMode="auto">
          <a:xfrm>
            <a:off x="9503410" y="2141220"/>
            <a:ext cx="11664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1" name="TextBox 15"/>
          <p:cNvSpPr txBox="1">
            <a:spLocks noChangeArrowheads="1"/>
          </p:cNvSpPr>
          <p:nvPr/>
        </p:nvSpPr>
        <p:spPr bwMode="auto">
          <a:xfrm>
            <a:off x="9816783" y="598995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AppSync</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8331835" y="5922645"/>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738"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44475" y="596963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4" name="Graphic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8911"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1881505" y="5993765"/>
            <a:ext cx="107950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EFS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170"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243840" y="383476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9570" name="Graphic 1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3596005" y="3078480"/>
            <a:ext cx="751205" cy="7512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p:cNvSpPr txBox="1">
            <a:spLocks noChangeArrowheads="1"/>
          </p:cNvSpPr>
          <p:nvPr/>
        </p:nvSpPr>
        <p:spPr bwMode="auto">
          <a:xfrm>
            <a:off x="3264535" y="3841750"/>
            <a:ext cx="132778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RDS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proxy instance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51" name="Graphic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55738"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6" name="TextBox 9"/>
          <p:cNvSpPr txBox="1">
            <a:spLocks noChangeArrowheads="1"/>
          </p:cNvSpPr>
          <p:nvPr/>
        </p:nvSpPr>
        <p:spPr bwMode="auto">
          <a:xfrm>
            <a:off x="1190625" y="3841750"/>
            <a:ext cx="13119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Aurora</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Serverless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8830" y="32851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4"/>
          <p:cNvSpPr txBox="1">
            <a:spLocks noChangeArrowheads="1"/>
          </p:cNvSpPr>
          <p:nvPr/>
        </p:nvSpPr>
        <p:spPr bwMode="auto">
          <a:xfrm>
            <a:off x="5139055" y="4055745"/>
            <a:ext cx="11677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Redshift</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6498" name="Graphic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02535" y="30797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8" name="TextBox 12"/>
          <p:cNvSpPr txBox="1">
            <a:spLocks noChangeArrowheads="1"/>
          </p:cNvSpPr>
          <p:nvPr/>
        </p:nvSpPr>
        <p:spPr bwMode="auto">
          <a:xfrm>
            <a:off x="2191385" y="3841750"/>
            <a:ext cx="1419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Neptune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Serverless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6366510" y="4076065"/>
            <a:ext cx="14782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OpenSearch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Service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2" name="Graphic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31318" y="32937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s 1"/>
          <p:cNvSpPr/>
          <p:nvPr/>
        </p:nvSpPr>
        <p:spPr>
          <a:xfrm>
            <a:off x="206375" y="646049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3" name="Text Box 22"/>
          <p:cNvSpPr txBox="1"/>
          <p:nvPr/>
        </p:nvSpPr>
        <p:spPr>
          <a:xfrm>
            <a:off x="338455" y="6485255"/>
            <a:ext cx="3965575" cy="306705"/>
          </a:xfrm>
          <a:prstGeom prst="rect">
            <a:avLst/>
          </a:prstGeom>
          <a:noFill/>
        </p:spPr>
        <p:txBody>
          <a:bodyPr wrap="square" rtlCol="0">
            <a:spAutoFit/>
          </a:bodyPr>
          <a:p>
            <a:pPr algn="l"/>
            <a:r>
              <a:rPr lang="en-US" sz="1400">
                <a:solidFill>
                  <a:schemeClr val="bg1"/>
                </a:solidFill>
                <a:latin typeface="Inter Light" panose="02000403000000020004" charset="0"/>
                <a:cs typeface="Inter Light" panose="02000403000000020004" charset="0"/>
              </a:rPr>
              <a:t>https://aws.amazon.com/serverless/?nc1=h_ls</a:t>
            </a:r>
            <a:endParaRPr lang="en-US" sz="1400">
              <a:solidFill>
                <a:schemeClr val="bg1"/>
              </a:solidFill>
              <a:latin typeface="Inter Light" panose="02000403000000020004" charset="0"/>
              <a:cs typeface="Inter Light" panose="02000403000000020004" charset="0"/>
            </a:endParaRPr>
          </a:p>
        </p:txBody>
      </p:sp>
      <p:sp>
        <p:nvSpPr>
          <p:cNvPr id="46" name="Rectangle 45"/>
          <p:cNvSpPr/>
          <p:nvPr/>
        </p:nvSpPr>
        <p:spPr>
          <a:xfrm>
            <a:off x="287655" y="799465"/>
            <a:ext cx="2952115" cy="1578610"/>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ln w="0"/>
                <a:solidFill>
                  <a:srgbClr val="FF9902"/>
                </a:solidFill>
                <a:latin typeface="Inter Light" panose="02000403000000020004" charset="0"/>
                <a:cs typeface="Inter Light" panose="02000403000000020004" charset="0"/>
              </a:rPr>
              <a:t>Compute</a:t>
            </a:r>
            <a:endParaRPr lang="pt-PT" sz="1200" dirty="0">
              <a:ln w="0"/>
              <a:solidFill>
                <a:srgbClr val="FF9902"/>
              </a:solidFill>
              <a:latin typeface="Inter Light" panose="02000403000000020004" charset="0"/>
              <a:cs typeface="Inter Light" panose="02000403000000020004" charset="0"/>
            </a:endParaRPr>
          </a:p>
        </p:txBody>
      </p:sp>
      <p:pic>
        <p:nvPicPr>
          <p:cNvPr id="6"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290672" y="808038"/>
            <a:ext cx="381000" cy="381000"/>
          </a:xfrm>
          <a:prstGeom prst="rect">
            <a:avLst/>
          </a:prstGeom>
        </p:spPr>
      </p:pic>
      <p:sp>
        <p:nvSpPr>
          <p:cNvPr id="58" name="Rectangle 57"/>
          <p:cNvSpPr/>
          <p:nvPr/>
        </p:nvSpPr>
        <p:spPr>
          <a:xfrm>
            <a:off x="8202930" y="774700"/>
            <a:ext cx="3766185" cy="194564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 Integrations Services</a:t>
            </a:r>
            <a:endParaRPr lang="en-US" sz="1200" dirty="0">
              <a:solidFill>
                <a:srgbClr val="FF4F8B"/>
              </a:solidFill>
              <a:latin typeface="Inter Light" panose="02000403000000020004" charset="0"/>
              <a:cs typeface="Inter Light" panose="02000403000000020004" charset="0"/>
            </a:endParaRPr>
          </a:p>
        </p:txBody>
      </p:sp>
      <p:pic>
        <p:nvPicPr>
          <p:cNvPr id="24"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8202772" y="767398"/>
            <a:ext cx="381000" cy="381000"/>
          </a:xfrm>
          <a:prstGeom prst="rect">
            <a:avLst/>
          </a:prstGeom>
        </p:spPr>
      </p:pic>
      <p:pic>
        <p:nvPicPr>
          <p:cNvPr id="25" name="Graphic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5975" y="33274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p:cNvSpPr txBox="1">
            <a:spLocks noChangeArrowheads="1"/>
          </p:cNvSpPr>
          <p:nvPr/>
        </p:nvSpPr>
        <p:spPr bwMode="auto">
          <a:xfrm>
            <a:off x="8936038" y="4062095"/>
            <a:ext cx="22685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7" name="Graphic 3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575608" y="5265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17"/>
          <p:cNvPicPr>
            <a:picLocks noChangeAspect="1" noChangeArrowheads="1"/>
          </p:cNvPicPr>
          <p:nvPr/>
        </p:nvPicPr>
        <p:blipFill>
          <a:blip r:embed="rId20"/>
          <a:srcRect/>
          <a:stretch>
            <a:fillRect/>
          </a:stretch>
        </p:blipFill>
        <p:spPr bwMode="auto">
          <a:xfrm>
            <a:off x="8737596" y="51943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57"/>
          <p:cNvSpPr/>
          <p:nvPr/>
        </p:nvSpPr>
        <p:spPr>
          <a:xfrm>
            <a:off x="8202930" y="287210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a:t>
            </a:r>
            <a:r>
              <a:rPr lang="pt-PT" altLang="en-US" sz="1200" dirty="0">
                <a:solidFill>
                  <a:srgbClr val="FF4F8B"/>
                </a:solidFill>
                <a:latin typeface="Inter Light" panose="02000403000000020004" charset="0"/>
                <a:cs typeface="Inter Light" panose="02000403000000020004" charset="0"/>
              </a:rPr>
              <a:t> </a:t>
            </a:r>
            <a:r>
              <a:rPr lang="en-US" sz="1200" dirty="0">
                <a:solidFill>
                  <a:srgbClr val="FF4F8B"/>
                </a:solidFill>
                <a:latin typeface="Inter Light" panose="02000403000000020004" charset="0"/>
                <a:cs typeface="Inter Light" panose="02000403000000020004" charset="0"/>
              </a:rPr>
              <a:t>Orchestration</a:t>
            </a:r>
            <a:endParaRPr lang="en-US" sz="1200" dirty="0">
              <a:solidFill>
                <a:srgbClr val="FF4F8B"/>
              </a:solidFill>
              <a:latin typeface="Inter Light" panose="02000403000000020004" charset="0"/>
              <a:cs typeface="Inter Light" panose="02000403000000020004" charset="0"/>
            </a:endParaRPr>
          </a:p>
        </p:txBody>
      </p:sp>
      <p:pic>
        <p:nvPicPr>
          <p:cNvPr id="30"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8202772" y="2864803"/>
            <a:ext cx="381000" cy="381000"/>
          </a:xfrm>
          <a:prstGeom prst="rect">
            <a:avLst/>
          </a:prstGeom>
        </p:spPr>
      </p:pic>
      <p:sp>
        <p:nvSpPr>
          <p:cNvPr id="31" name="Rectangle 57"/>
          <p:cNvSpPr/>
          <p:nvPr/>
        </p:nvSpPr>
        <p:spPr>
          <a:xfrm>
            <a:off x="8202930" y="479996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solidFill>
                  <a:srgbClr val="FF4F8B"/>
                </a:solidFill>
                <a:latin typeface="Inter Light" panose="02000403000000020004" charset="0"/>
                <a:cs typeface="Inter Light" panose="02000403000000020004" charset="0"/>
              </a:rPr>
              <a:t>API and AppSync</a:t>
            </a:r>
            <a:endParaRPr lang="pt-PT" sz="1200" dirty="0">
              <a:solidFill>
                <a:srgbClr val="FF4F8B"/>
              </a:solidFill>
              <a:latin typeface="Inter Light" panose="02000403000000020004" charset="0"/>
              <a:cs typeface="Inter Light" panose="02000403000000020004" charset="0"/>
            </a:endParaRPr>
          </a:p>
        </p:txBody>
      </p:sp>
      <p:pic>
        <p:nvPicPr>
          <p:cNvPr id="32"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8202772" y="4792663"/>
            <a:ext cx="381000" cy="381000"/>
          </a:xfrm>
          <a:prstGeom prst="rect">
            <a:avLst/>
          </a:prstGeom>
        </p:spPr>
      </p:pic>
      <p:sp>
        <p:nvSpPr>
          <p:cNvPr id="57" name="Rectangle 56"/>
          <p:cNvSpPr/>
          <p:nvPr/>
        </p:nvSpPr>
        <p:spPr>
          <a:xfrm>
            <a:off x="264795" y="4646295"/>
            <a:ext cx="2943225" cy="1688465"/>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ln w="0"/>
                <a:solidFill>
                  <a:srgbClr val="6BAE3D"/>
                </a:solidFill>
                <a:latin typeface="Inter Light" panose="02000403000000020004" charset="0"/>
                <a:cs typeface="Inter Light" panose="02000403000000020004" charset="0"/>
              </a:rPr>
              <a:t>Storing &amp; Hosting</a:t>
            </a:r>
            <a:endParaRPr lang="en-US" sz="1200" dirty="0">
              <a:ln w="0"/>
              <a:solidFill>
                <a:srgbClr val="6BAE3D"/>
              </a:solidFill>
              <a:latin typeface="Inter Light" panose="02000403000000020004" charset="0"/>
              <a:cs typeface="Inter Light" panose="02000403000000020004" charset="0"/>
            </a:endParaRPr>
          </a:p>
        </p:txBody>
      </p:sp>
      <p:pic>
        <p:nvPicPr>
          <p:cNvPr id="33"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265272" y="4653598"/>
            <a:ext cx="381000" cy="381000"/>
          </a:xfrm>
          <a:prstGeom prst="rect">
            <a:avLst/>
          </a:prstGeom>
        </p:spPr>
      </p:pic>
      <p:sp>
        <p:nvSpPr>
          <p:cNvPr id="56" name="Rectangle 55"/>
          <p:cNvSpPr/>
          <p:nvPr/>
        </p:nvSpPr>
        <p:spPr>
          <a:xfrm>
            <a:off x="287655" y="2677160"/>
            <a:ext cx="4273550" cy="1738630"/>
          </a:xfrm>
          <a:prstGeom prst="rect">
            <a:avLst/>
          </a:prstGeom>
          <a:noFill/>
          <a:ln w="12700">
            <a:solidFill>
              <a:srgbClr val="517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517FFF"/>
                </a:solidFill>
                <a:latin typeface="Inter Light" panose="02000403000000020004" charset="0"/>
                <a:cs typeface="Inter Light" panose="02000403000000020004" charset="0"/>
              </a:rPr>
              <a:t>Data Persistence</a:t>
            </a:r>
            <a:endParaRPr lang="en-US" sz="1200" dirty="0">
              <a:solidFill>
                <a:srgbClr val="517FFF"/>
              </a:solidFill>
              <a:latin typeface="Inter Light" panose="02000403000000020004" charset="0"/>
              <a:cs typeface="Inter Light" panose="02000403000000020004" charset="0"/>
            </a:endParaRPr>
          </a:p>
        </p:txBody>
      </p:sp>
      <p:pic>
        <p:nvPicPr>
          <p:cNvPr id="34"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290672" y="2676843"/>
            <a:ext cx="381000" cy="381000"/>
          </a:xfrm>
          <a:prstGeom prst="rect">
            <a:avLst/>
          </a:prstGeom>
        </p:spPr>
      </p:pic>
      <p:sp>
        <p:nvSpPr>
          <p:cNvPr id="52" name="Rectangle 51"/>
          <p:cNvSpPr/>
          <p:nvPr/>
        </p:nvSpPr>
        <p:spPr>
          <a:xfrm>
            <a:off x="5057140" y="4803140"/>
            <a:ext cx="2900045" cy="1872615"/>
          </a:xfrm>
          <a:prstGeom prst="rect">
            <a:avLst/>
          </a:prstGeom>
          <a:noFill/>
          <a:ln w="12700">
            <a:solidFill>
              <a:srgbClr val="56C0A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ln w="0"/>
                <a:solidFill>
                  <a:srgbClr val="56C0A7"/>
                </a:solidFill>
                <a:latin typeface="Inter Light" panose="02000403000000020004" charset="0"/>
                <a:cs typeface="Inter Light" panose="02000403000000020004" charset="0"/>
              </a:rPr>
              <a:t>Streams</a:t>
            </a:r>
            <a:endParaRPr lang="pt-PT" altLang="en-US" sz="1200" dirty="0">
              <a:ln w="0"/>
              <a:solidFill>
                <a:srgbClr val="56C0A7"/>
              </a:solidFill>
              <a:latin typeface="Inter Light" panose="02000403000000020004" charset="0"/>
              <a:cs typeface="Inter Light" panose="02000403000000020004" charset="0"/>
            </a:endParaRPr>
          </a:p>
        </p:txBody>
      </p:sp>
      <p:pic>
        <p:nvPicPr>
          <p:cNvPr id="37"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056982" y="4798378"/>
            <a:ext cx="381000" cy="381000"/>
          </a:xfrm>
          <a:prstGeom prst="rect">
            <a:avLst/>
          </a:prstGeom>
        </p:spPr>
      </p:pic>
      <p:pic>
        <p:nvPicPr>
          <p:cNvPr id="70659" name="Graphic 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35128"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6509385" y="6024880"/>
            <a:ext cx="12261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8"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3055"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p:cNvSpPr txBox="1">
            <a:spLocks noChangeArrowheads="1"/>
          </p:cNvSpPr>
          <p:nvPr/>
        </p:nvSpPr>
        <p:spPr bwMode="auto">
          <a:xfrm>
            <a:off x="5191125" y="6024880"/>
            <a:ext cx="11995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Stream</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0" name="Rectangle 49"/>
          <p:cNvSpPr/>
          <p:nvPr/>
        </p:nvSpPr>
        <p:spPr>
          <a:xfrm>
            <a:off x="5066665" y="2828290"/>
            <a:ext cx="2898775" cy="1722120"/>
          </a:xfrm>
          <a:prstGeom prst="rect">
            <a:avLst/>
          </a:prstGeom>
          <a:noFill/>
          <a:ln w="12700">
            <a:solidFill>
              <a:srgbClr val="A165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A165FF"/>
                </a:solidFill>
                <a:latin typeface="Inter Light" panose="02000403000000020004" charset="0"/>
                <a:cs typeface="Inter Light" panose="02000403000000020004" charset="0"/>
              </a:rPr>
              <a:t>R</a:t>
            </a:r>
            <a:r>
              <a:rPr lang="en-US" sz="1200" dirty="0">
                <a:solidFill>
                  <a:srgbClr val="A165FF"/>
                </a:solidFill>
                <a:latin typeface="Inter Light" panose="02000403000000020004" charset="0"/>
                <a:cs typeface="Inter Light" panose="02000403000000020004" charset="0"/>
              </a:rPr>
              <a:t>esearch and </a:t>
            </a:r>
            <a:r>
              <a:rPr lang="pt-PT" altLang="en-US" sz="1200" dirty="0">
                <a:solidFill>
                  <a:srgbClr val="A165FF"/>
                </a:solidFill>
                <a:latin typeface="Inter Light" panose="02000403000000020004" charset="0"/>
                <a:cs typeface="Inter Light" panose="02000403000000020004" charset="0"/>
              </a:rPr>
              <a:t>A</a:t>
            </a:r>
            <a:r>
              <a:rPr lang="en-US" sz="1200" dirty="0">
                <a:solidFill>
                  <a:srgbClr val="A165FF"/>
                </a:solidFill>
                <a:latin typeface="Inter Light" panose="02000403000000020004" charset="0"/>
                <a:cs typeface="Inter Light" panose="02000403000000020004" charset="0"/>
              </a:rPr>
              <a:t>nalysis</a:t>
            </a:r>
            <a:endParaRPr lang="en-US" sz="1200" dirty="0">
              <a:solidFill>
                <a:srgbClr val="A165FF"/>
              </a:solidFill>
              <a:latin typeface="Inter Light" panose="02000403000000020004" charset="0"/>
              <a:cs typeface="Inter Light" panose="02000403000000020004" charset="0"/>
            </a:endParaRPr>
          </a:p>
        </p:txBody>
      </p:sp>
      <p:pic>
        <p:nvPicPr>
          <p:cNvPr id="40"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067777" y="2829243"/>
            <a:ext cx="381000" cy="381000"/>
          </a:xfrm>
          <a:prstGeom prst="rect">
            <a:avLst/>
          </a:prstGeom>
        </p:spPr>
      </p:pic>
      <p:sp>
        <p:nvSpPr>
          <p:cNvPr id="41" name="Rectangle 57"/>
          <p:cNvSpPr/>
          <p:nvPr/>
        </p:nvSpPr>
        <p:spPr>
          <a:xfrm>
            <a:off x="3446780" y="808355"/>
            <a:ext cx="1911350" cy="1587500"/>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Authentication</a:t>
            </a:r>
            <a:endParaRPr lang="en-US" sz="1200" dirty="0">
              <a:solidFill>
                <a:srgbClr val="FF515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and Authorization</a:t>
            </a:r>
            <a:endParaRPr lang="en-US" sz="1200" dirty="0">
              <a:solidFill>
                <a:srgbClr val="FF5151"/>
              </a:solidFill>
              <a:latin typeface="Inter Light" panose="02000403000000020004" charset="0"/>
              <a:cs typeface="Inter Light" panose="02000403000000020004" charset="0"/>
            </a:endParaRPr>
          </a:p>
        </p:txBody>
      </p:sp>
      <p:pic>
        <p:nvPicPr>
          <p:cNvPr id="42"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3452972" y="799148"/>
            <a:ext cx="381000" cy="381000"/>
          </a:xfrm>
          <a:prstGeom prst="rect">
            <a:avLst/>
          </a:prstGeom>
        </p:spPr>
      </p:pic>
      <p:pic>
        <p:nvPicPr>
          <p:cNvPr id="163844" name="Graphic 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32250" y="13239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646170" y="2073910"/>
            <a:ext cx="15309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Rectangle 49"/>
          <p:cNvSpPr/>
          <p:nvPr/>
        </p:nvSpPr>
        <p:spPr>
          <a:xfrm>
            <a:off x="5463540" y="799465"/>
            <a:ext cx="2499995" cy="18319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Serverless Deployment</a:t>
            </a:r>
            <a:endParaRPr lang="en-US" sz="1200" dirty="0">
              <a:solidFill>
                <a:schemeClr val="bg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Frameworks</a:t>
            </a:r>
            <a:endParaRPr lang="en-US" sz="1200" dirty="0">
              <a:solidFill>
                <a:schemeClr val="bg1"/>
              </a:solidFill>
              <a:latin typeface="Inter Light" panose="02000403000000020004" charset="0"/>
              <a:cs typeface="Inter Light" panose="02000403000000020004" charset="0"/>
            </a:endParaRPr>
          </a:p>
        </p:txBody>
      </p:sp>
      <p:pic>
        <p:nvPicPr>
          <p:cNvPr id="44"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471002" y="799148"/>
            <a:ext cx="381000" cy="381000"/>
          </a:xfrm>
          <a:prstGeom prst="rect">
            <a:avLst/>
          </a:prstGeom>
        </p:spPr>
      </p:pic>
      <p:pic>
        <p:nvPicPr>
          <p:cNvPr id="113666" name="Graphic 1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085965"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4" name="TextBox 11"/>
          <p:cNvSpPr txBox="1">
            <a:spLocks noChangeArrowheads="1"/>
          </p:cNvSpPr>
          <p:nvPr/>
        </p:nvSpPr>
        <p:spPr bwMode="auto">
          <a:xfrm>
            <a:off x="6750685" y="2027555"/>
            <a:ext cx="14319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CDK</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5" name="Graphic 2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772589" y="12604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2"/>
          <p:cNvSpPr txBox="1">
            <a:spLocks noChangeArrowheads="1"/>
          </p:cNvSpPr>
          <p:nvPr/>
        </p:nvSpPr>
        <p:spPr bwMode="auto">
          <a:xfrm>
            <a:off x="5375275" y="2022475"/>
            <a:ext cx="167513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Rectangles 8"/>
          <p:cNvSpPr/>
          <p:nvPr/>
        </p:nvSpPr>
        <p:spPr>
          <a:xfrm>
            <a:off x="368935" y="575310"/>
            <a:ext cx="346557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descr="7985335"/>
          <p:cNvPicPr>
            <a:picLocks noChangeAspect="1"/>
          </p:cNvPicPr>
          <p:nvPr/>
        </p:nvPicPr>
        <p:blipFill>
          <a:blip r:embed="rId2"/>
          <a:stretch>
            <a:fillRect/>
          </a:stretch>
        </p:blipFill>
        <p:spPr>
          <a:xfrm>
            <a:off x="-38100" y="25400"/>
            <a:ext cx="12268200" cy="6871335"/>
          </a:xfrm>
          <a:prstGeom prst="rect">
            <a:avLst/>
          </a:prstGeom>
        </p:spPr>
      </p:pic>
      <p:sp>
        <p:nvSpPr>
          <p:cNvPr id="4" name="Title 3"/>
          <p:cNvSpPr>
            <a:spLocks noGrp="1"/>
          </p:cNvSpPr>
          <p:nvPr>
            <p:ph type="ctrTitle"/>
          </p:nvPr>
        </p:nvSpPr>
        <p:spPr>
          <a:xfrm>
            <a:off x="102870" y="209550"/>
            <a:ext cx="7701915" cy="2089150"/>
          </a:xfrm>
        </p:spPr>
        <p:txBody>
          <a:bodyPr>
            <a:normAutofit fontScale="90000"/>
          </a:bodyPr>
          <a:p>
            <a:pPr algn="l"/>
            <a:r>
              <a:rPr sz="5335" b="1">
                <a:solidFill>
                  <a:schemeClr val="bg1"/>
                </a:solidFill>
              </a:rPr>
              <a:t>Getting to know AWS Serverless with CDK, Java and Python</a:t>
            </a:r>
            <a:endParaRPr sz="5335" b="1">
              <a:solidFill>
                <a:schemeClr val="bg1"/>
              </a:solidFill>
            </a:endParaRPr>
          </a:p>
        </p:txBody>
      </p:sp>
      <p:sp>
        <p:nvSpPr>
          <p:cNvPr id="15" name="Text Box 14"/>
          <p:cNvSpPr txBox="1"/>
          <p:nvPr/>
        </p:nvSpPr>
        <p:spPr>
          <a:xfrm>
            <a:off x="9441180" y="6508115"/>
            <a:ext cx="2750185" cy="337185"/>
          </a:xfrm>
          <a:prstGeom prst="rect">
            <a:avLst/>
          </a:prstGeom>
          <a:noFill/>
        </p:spPr>
        <p:txBody>
          <a:bodyPr wrap="square" rtlCol="0" anchor="t">
            <a:spAutoFit/>
          </a:bodyPr>
          <a:p>
            <a:r>
              <a:rPr lang="pt-PT" altLang="en-US" sz="1600" b="1">
                <a:solidFill>
                  <a:schemeClr val="bg1"/>
                </a:solidFill>
              </a:rPr>
              <a:t>#JoinCommunity2023</a:t>
            </a:r>
            <a:endParaRPr lang="pt-PT" altLang="en-US" sz="1600" b="1">
              <a:solidFill>
                <a:schemeClr val="bg1"/>
              </a:solidFill>
            </a:endParaRPr>
          </a:p>
        </p:txBody>
      </p:sp>
      <p:sp>
        <p:nvSpPr>
          <p:cNvPr id="3" name="Text Box 2"/>
          <p:cNvSpPr txBox="1"/>
          <p:nvPr/>
        </p:nvSpPr>
        <p:spPr>
          <a:xfrm>
            <a:off x="-4445" y="6482715"/>
            <a:ext cx="1035685" cy="337185"/>
          </a:xfrm>
          <a:prstGeom prst="rect">
            <a:avLst/>
          </a:prstGeom>
          <a:noFill/>
        </p:spPr>
        <p:txBody>
          <a:bodyPr wrap="square" rtlCol="0" anchor="t">
            <a:spAutoFit/>
          </a:bodyPr>
          <a:p>
            <a:r>
              <a:rPr lang="pt-PT" altLang="en-US" sz="1600" b="1">
                <a:solidFill>
                  <a:schemeClr val="bg1"/>
                </a:solidFill>
              </a:rPr>
              <a:t>#en-US</a:t>
            </a:r>
            <a:endParaRPr lang="pt-PT" altLang="en-US" sz="1600" b="1">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7660" y="2013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How to build, run and deploy?</a:t>
            </a:r>
            <a:endParaRPr lang="en-US" sz="2000" b="1">
              <a:solidFill>
                <a:schemeClr val="bg1"/>
              </a:solidFill>
            </a:endParaRPr>
          </a:p>
        </p:txBody>
      </p:sp>
      <p:pic>
        <p:nvPicPr>
          <p:cNvPr id="4" name="Picture 3"/>
          <p:cNvPicPr>
            <a:picLocks noChangeAspect="1"/>
          </p:cNvPicPr>
          <p:nvPr/>
        </p:nvPicPr>
        <p:blipFill>
          <a:blip r:embed="rId1"/>
          <a:stretch>
            <a:fillRect/>
          </a:stretch>
        </p:blipFill>
        <p:spPr>
          <a:xfrm>
            <a:off x="10288905" y="358140"/>
            <a:ext cx="1487805" cy="685800"/>
          </a:xfrm>
          <a:prstGeom prst="rect">
            <a:avLst/>
          </a:prstGeom>
        </p:spPr>
      </p:pic>
      <p:sp>
        <p:nvSpPr>
          <p:cNvPr id="3" name="Text Box 2"/>
          <p:cNvSpPr txBox="1"/>
          <p:nvPr/>
        </p:nvSpPr>
        <p:spPr>
          <a:xfrm>
            <a:off x="440055" y="1043940"/>
            <a:ext cx="10989945" cy="629920"/>
          </a:xfrm>
          <a:prstGeom prst="rect">
            <a:avLst/>
          </a:prstGeom>
          <a:noFill/>
        </p:spPr>
        <p:txBody>
          <a:bodyPr wrap="square" rtlCol="0" anchor="t">
            <a:spAutoFit/>
          </a:bodyPr>
          <a:p>
            <a:pPr eaLnBrk="1" hangingPunct="1">
              <a:lnSpc>
                <a:spcPts val="2100"/>
              </a:lnSpc>
            </a:pPr>
            <a:r>
              <a:rPr lang="en-US" sz="1600">
                <a:solidFill>
                  <a:schemeClr val="bg1"/>
                </a:solidFill>
                <a:sym typeface="+mn-ea"/>
              </a:rPr>
              <a:t>When starting designing, and building serverless function, you might wonder how to deploy your function into the cloud. With AWS, there are some ways we can deploy, test and invoke your function:</a:t>
            </a:r>
            <a:endParaRPr lang="en-US" sz="1600">
              <a:solidFill>
                <a:schemeClr val="bg1"/>
              </a:solidFill>
              <a:sym typeface="+mn-ea"/>
            </a:endParaRPr>
          </a:p>
        </p:txBody>
      </p:sp>
      <p:sp>
        <p:nvSpPr>
          <p:cNvPr id="5" name="Text Box 4"/>
          <p:cNvSpPr txBox="1"/>
          <p:nvPr/>
        </p:nvSpPr>
        <p:spPr>
          <a:xfrm>
            <a:off x="492760" y="1875155"/>
            <a:ext cx="10255250" cy="4669155"/>
          </a:xfrm>
          <a:prstGeom prst="rect">
            <a:avLst/>
          </a:prstGeom>
          <a:noFill/>
        </p:spPr>
        <p:txBody>
          <a:bodyPr wrap="square" rtlCol="0" anchor="t">
            <a:spAutoFit/>
          </a:bodyPr>
          <a:p>
            <a:pPr algn="l">
              <a:lnSpc>
                <a:spcPts val="2100"/>
              </a:lnSpc>
              <a:buClrTx/>
              <a:buSzTx/>
              <a:buFontTx/>
            </a:pPr>
            <a:r>
              <a:rPr lang="pt-PT" altLang="en-US" sz="1600" b="1">
                <a:solidFill>
                  <a:schemeClr val="bg1"/>
                </a:solidFill>
              </a:rPr>
              <a:t>		</a:t>
            </a:r>
            <a:r>
              <a:rPr lang="en-US" sz="1600" b="1">
                <a:solidFill>
                  <a:schemeClr val="bg1"/>
                </a:solidFill>
              </a:rPr>
              <a:t>Using the AWS Console Management</a:t>
            </a:r>
            <a:r>
              <a:rPr lang="en-US" sz="1600">
                <a:solidFill>
                  <a:schemeClr val="bg1"/>
                </a:solidFill>
              </a:rPr>
              <a:t>: we can create lambda function, upload </a:t>
            </a:r>
            <a:r>
              <a:rPr lang="pt-PT" altLang="en-US" sz="1600">
                <a:solidFill>
                  <a:schemeClr val="bg1"/>
                </a:solidFill>
              </a:rPr>
              <a:t>			</a:t>
            </a:r>
            <a:r>
              <a:rPr lang="en-US" sz="1600">
                <a:solidFill>
                  <a:schemeClr val="bg1"/>
                </a:solidFill>
              </a:rPr>
              <a:t>code, add triggers, and test your Lambda function manually. You might use this way </a:t>
            </a:r>
            <a:r>
              <a:rPr lang="pt-PT" altLang="en-US" sz="1600">
                <a:solidFill>
                  <a:schemeClr val="bg1"/>
                </a:solidFill>
              </a:rPr>
              <a:t>			</a:t>
            </a:r>
            <a:r>
              <a:rPr lang="en-US" sz="1600">
                <a:solidFill>
                  <a:schemeClr val="bg1"/>
                </a:solidFill>
              </a:rPr>
              <a:t>when first.</a:t>
            </a:r>
            <a:endParaRPr lang="en-US" sz="1600">
              <a:solidFill>
                <a:schemeClr val="bg1"/>
              </a:solidFill>
            </a:endParaRPr>
          </a:p>
          <a:p>
            <a:pPr algn="l">
              <a:lnSpc>
                <a:spcPts val="2100"/>
              </a:lnSpc>
              <a:buClrTx/>
              <a:buSzTx/>
              <a:buFontTx/>
            </a:pPr>
            <a:endParaRPr lang="en-US" sz="1600">
              <a:solidFill>
                <a:schemeClr val="bg1"/>
              </a:solidFill>
            </a:endParaRPr>
          </a:p>
          <a:p>
            <a:pPr algn="l">
              <a:lnSpc>
                <a:spcPts val="2100"/>
              </a:lnSpc>
              <a:buClrTx/>
              <a:buSzTx/>
              <a:buFontTx/>
            </a:pPr>
            <a:r>
              <a:rPr lang="pt-PT" altLang="en-US" sz="1600" b="1">
                <a:solidFill>
                  <a:schemeClr val="bg1"/>
                </a:solidFill>
              </a:rPr>
              <a:t>		</a:t>
            </a:r>
            <a:r>
              <a:rPr lang="en-US" sz="1600" b="1">
                <a:solidFill>
                  <a:schemeClr val="bg1"/>
                </a:solidFill>
              </a:rPr>
              <a:t>AWS CLI</a:t>
            </a:r>
            <a:r>
              <a:rPr lang="en-US" sz="1600">
                <a:solidFill>
                  <a:schemeClr val="bg1"/>
                </a:solidFill>
              </a:rPr>
              <a:t>: you also can use AWS Lambda CLI to create, deploy, invoke, manage, monitor </a:t>
            </a:r>
            <a:r>
              <a:rPr lang="pt-PT" altLang="en-US" sz="1600">
                <a:solidFill>
                  <a:schemeClr val="bg1"/>
                </a:solidFill>
              </a:rPr>
              <a:t>		</a:t>
            </a:r>
            <a:r>
              <a:rPr lang="en-US" sz="1600">
                <a:solidFill>
                  <a:schemeClr val="bg1"/>
                </a:solidFill>
              </a:rPr>
              <a:t>your Lambda function. You can use existing commands to deploy and test your Lambda </a:t>
            </a:r>
            <a:r>
              <a:rPr lang="pt-PT" altLang="en-US" sz="1600">
                <a:solidFill>
                  <a:schemeClr val="bg1"/>
                </a:solidFill>
              </a:rPr>
              <a:t>			</a:t>
            </a:r>
            <a:r>
              <a:rPr lang="en-US" sz="1600">
                <a:solidFill>
                  <a:schemeClr val="bg1"/>
                </a:solidFill>
              </a:rPr>
              <a:t>function automatically without manual process. But this isn’t good for production and </a:t>
            </a:r>
            <a:r>
              <a:rPr lang="pt-PT" altLang="en-US" sz="1600">
                <a:solidFill>
                  <a:schemeClr val="bg1"/>
                </a:solidFill>
              </a:rPr>
              <a:t>			</a:t>
            </a:r>
            <a:r>
              <a:rPr lang="en-US" sz="1600">
                <a:solidFill>
                  <a:schemeClr val="bg1"/>
                </a:solidFill>
              </a:rPr>
              <a:t>large project.</a:t>
            </a:r>
            <a:endParaRPr lang="en-US" sz="1600">
              <a:solidFill>
                <a:schemeClr val="bg1"/>
              </a:solidFill>
            </a:endParaRPr>
          </a:p>
          <a:p>
            <a:pPr algn="l">
              <a:lnSpc>
                <a:spcPts val="2100"/>
              </a:lnSpc>
              <a:buClrTx/>
              <a:buSzTx/>
              <a:buFontTx/>
            </a:pPr>
            <a:endParaRPr lang="pt-PT" altLang="en-US" sz="1600">
              <a:solidFill>
                <a:schemeClr val="bg1"/>
              </a:solidFill>
            </a:endParaRPr>
          </a:p>
          <a:p>
            <a:pPr algn="l">
              <a:lnSpc>
                <a:spcPts val="2100"/>
              </a:lnSpc>
              <a:buClrTx/>
              <a:buSzTx/>
              <a:buFontTx/>
            </a:pPr>
            <a:r>
              <a:rPr lang="pt-PT" altLang="en-US" sz="1600" b="1">
                <a:solidFill>
                  <a:schemeClr val="bg1"/>
                </a:solidFill>
              </a:rPr>
              <a:t>		</a:t>
            </a:r>
            <a:r>
              <a:rPr lang="pt-PT" altLang="en-US" sz="1600" b="1">
                <a:solidFill>
                  <a:schemeClr val="bg1"/>
                </a:solidFill>
                <a:hlinkClick r:id="rId2" action="ppaction://hlinkfile"/>
              </a:rPr>
              <a:t>AWS Serverless Application Model (AWS SAM)</a:t>
            </a:r>
            <a:r>
              <a:rPr lang="pt-PT" altLang="en-US" sz="1600">
                <a:solidFill>
                  <a:schemeClr val="bg1"/>
                </a:solidFill>
              </a:rPr>
              <a:t> is an open-source framework 			for building serverless applications. It provides shorthand syntax to express functions, 			APIs, databases, and event source mappings.</a:t>
            </a:r>
            <a:endParaRPr lang="pt-PT" altLang="en-US" sz="1600">
              <a:solidFill>
                <a:schemeClr val="bg1"/>
              </a:solidFill>
            </a:endParaRPr>
          </a:p>
          <a:p>
            <a:pPr algn="l">
              <a:lnSpc>
                <a:spcPts val="2100"/>
              </a:lnSpc>
              <a:buClrTx/>
              <a:buSzTx/>
              <a:buFontTx/>
            </a:pPr>
            <a:endParaRPr lang="pt-PT" altLang="en-US" sz="1600">
              <a:solidFill>
                <a:schemeClr val="bg1"/>
              </a:solidFill>
            </a:endParaRPr>
          </a:p>
          <a:p>
            <a:pPr algn="l">
              <a:lnSpc>
                <a:spcPts val="2100"/>
              </a:lnSpc>
              <a:buClrTx/>
              <a:buSzTx/>
              <a:buFontTx/>
            </a:pPr>
            <a:r>
              <a:rPr lang="pt-PT" altLang="en-US" sz="1600" b="1">
                <a:solidFill>
                  <a:schemeClr val="bg1"/>
                </a:solidFill>
              </a:rPr>
              <a:t>		</a:t>
            </a:r>
            <a:r>
              <a:rPr lang="pt-PT" altLang="en-US" sz="1600" b="1">
                <a:solidFill>
                  <a:schemeClr val="bg1"/>
                </a:solidFill>
                <a:hlinkClick r:id="rId3" action="ppaction://hlinkfile"/>
              </a:rPr>
              <a:t>AWS Cloud Development Kit (AWS CDK)</a:t>
            </a:r>
            <a:r>
              <a:rPr lang="pt-PT" altLang="en-US" sz="1600">
                <a:solidFill>
                  <a:schemeClr val="bg1"/>
                </a:solidFill>
              </a:rPr>
              <a:t> is an open source software 				development framework to define your cloud application resources using familiar 			programming languages.</a:t>
            </a:r>
            <a:endParaRPr lang="pt-PT" altLang="en-US" sz="1600">
              <a:solidFill>
                <a:schemeClr val="bg1"/>
              </a:solidFill>
            </a:endParaRPr>
          </a:p>
          <a:p>
            <a:pPr algn="l">
              <a:lnSpc>
                <a:spcPts val="2100"/>
              </a:lnSpc>
              <a:buClrTx/>
              <a:buSzTx/>
              <a:buFontTx/>
            </a:pPr>
            <a:endParaRPr lang="pt-PT" altLang="en-US" sz="1600">
              <a:solidFill>
                <a:schemeClr val="bg1"/>
              </a:solidFill>
            </a:endParaRPr>
          </a:p>
        </p:txBody>
      </p:sp>
      <p:sp>
        <p:nvSpPr>
          <p:cNvPr id="16" name="Rectangles 15"/>
          <p:cNvSpPr/>
          <p:nvPr/>
        </p:nvSpPr>
        <p:spPr>
          <a:xfrm>
            <a:off x="1427480" y="6334125"/>
            <a:ext cx="10494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433195" y="6390005"/>
            <a:ext cx="10667365" cy="275590"/>
          </a:xfrm>
          <a:prstGeom prst="rect">
            <a:avLst/>
          </a:prstGeom>
          <a:noFill/>
        </p:spPr>
        <p:txBody>
          <a:bodyPr wrap="square" rtlCol="0" anchor="t">
            <a:spAutoFit/>
          </a:bodyPr>
          <a:p>
            <a:r>
              <a:rPr lang="en-US" sz="1200">
                <a:solidFill>
                  <a:schemeClr val="bg1"/>
                </a:solidFill>
              </a:rPr>
              <a:t>https://aws.amazon.com/serverless/getting-started/?nc=sn&amp;loc=2&amp;serverless.sort-by=item.additionalFields.createdDate&amp;serverless.sort-order=desc</a:t>
            </a:r>
            <a:endParaRPr lang="en-US" sz="1200">
              <a:solidFill>
                <a:schemeClr val="bg1"/>
              </a:solidFill>
            </a:endParaRPr>
          </a:p>
        </p:txBody>
      </p:sp>
      <p:sp>
        <p:nvSpPr>
          <p:cNvPr id="2" name="Rectangles 1"/>
          <p:cNvSpPr/>
          <p:nvPr/>
        </p:nvSpPr>
        <p:spPr>
          <a:xfrm>
            <a:off x="432435" y="635000"/>
            <a:ext cx="38404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 name="Graphic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 y="5450205"/>
            <a:ext cx="63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a:stretch>
            <a:fillRect/>
          </a:stretch>
        </p:blipFill>
        <p:spPr>
          <a:xfrm>
            <a:off x="679450" y="4375150"/>
            <a:ext cx="546735" cy="777875"/>
          </a:xfrm>
          <a:prstGeom prst="rect">
            <a:avLst/>
          </a:prstGeom>
        </p:spPr>
      </p:pic>
      <p:pic>
        <p:nvPicPr>
          <p:cNvPr id="9" name="Graphic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200" y="3073400"/>
            <a:ext cx="667512"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883" y="1874838"/>
            <a:ext cx="667512"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013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How to build, run and deploy?</a:t>
            </a:r>
            <a:endParaRPr lang="en-US" sz="2000" b="1">
              <a:solidFill>
                <a:schemeClr val="bg1"/>
              </a:solidFill>
            </a:endParaRPr>
          </a:p>
        </p:txBody>
      </p:sp>
      <p:pic>
        <p:nvPicPr>
          <p:cNvPr id="4" name="Picture 3"/>
          <p:cNvPicPr>
            <a:picLocks noChangeAspect="1"/>
          </p:cNvPicPr>
          <p:nvPr/>
        </p:nvPicPr>
        <p:blipFill>
          <a:blip r:embed="rId1"/>
          <a:stretch>
            <a:fillRect/>
          </a:stretch>
        </p:blipFill>
        <p:spPr>
          <a:xfrm>
            <a:off x="10273030" y="86360"/>
            <a:ext cx="1845310" cy="850265"/>
          </a:xfrm>
          <a:prstGeom prst="rect">
            <a:avLst/>
          </a:prstGeom>
        </p:spPr>
      </p:pic>
      <p:sp>
        <p:nvSpPr>
          <p:cNvPr id="5" name="Text Box 4"/>
          <p:cNvSpPr txBox="1"/>
          <p:nvPr/>
        </p:nvSpPr>
        <p:spPr>
          <a:xfrm>
            <a:off x="440690" y="635000"/>
            <a:ext cx="10255250" cy="5477510"/>
          </a:xfrm>
          <a:prstGeom prst="rect">
            <a:avLst/>
          </a:prstGeom>
          <a:noFill/>
        </p:spPr>
        <p:txBody>
          <a:bodyPr wrap="square" rtlCol="0" anchor="t">
            <a:spAutoFit/>
          </a:bodyPr>
          <a:p>
            <a:pPr algn="l">
              <a:lnSpc>
                <a:spcPts val="2100"/>
              </a:lnSpc>
              <a:buClrTx/>
              <a:buSzTx/>
              <a:buFontTx/>
            </a:pPr>
            <a:endParaRPr lang="pt-PT" altLang="en-US" sz="1600">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2" action="ppaction://hlinkfile"/>
              </a:rPr>
              <a:t>Serverless Framework</a:t>
            </a:r>
            <a:r>
              <a:rPr lang="pt-PT" altLang="en-US">
                <a:solidFill>
                  <a:schemeClr val="bg1"/>
                </a:solidFill>
              </a:rPr>
              <a:t> - The Serverless Framework consists of an open 			source CLI and a hosted dashboard. Together, they provide you with 				full serverless application lifecycle management.</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3" action="ppaction://hlinkfile"/>
              </a:rPr>
              <a:t>Chalice </a:t>
            </a:r>
            <a:r>
              <a:rPr lang="pt-PT" altLang="en-US">
                <a:solidFill>
                  <a:schemeClr val="bg1"/>
                </a:solidFill>
              </a:rPr>
              <a:t>is a framework for writing serverless apps in Python. It allows 				you to quickly create and deploy applications that use AWS Lambda.</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4" action="ppaction://hlinkfile"/>
              </a:rPr>
              <a:t>Arc.codes</a:t>
            </a:r>
            <a:r>
              <a:rPr lang="pt-PT" altLang="en-US">
                <a:solidFill>
                  <a:schemeClr val="bg1"/>
                </a:solidFill>
              </a:rPr>
              <a:t> provides everything you need to build massively scalable 				serverless apps with low code, clear and terse config, and zero 				ceremony.</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5" action="ppaction://hlinkfile"/>
              </a:rPr>
              <a:t>Claudia.js</a:t>
            </a:r>
            <a:r>
              <a:rPr lang="pt-PT" altLang="en-US">
                <a:solidFill>
                  <a:schemeClr val="bg1"/>
                </a:solidFill>
              </a:rPr>
              <a:t> makes it easy to deploy Node.js projects to AWS Lambda 				and API Gateway.</a:t>
            </a:r>
            <a:endParaRPr lang="pt-PT" altLang="en-US">
              <a:solidFill>
                <a:schemeClr val="bg1"/>
              </a:solidFill>
            </a:endParaRPr>
          </a:p>
        </p:txBody>
      </p:sp>
      <p:sp>
        <p:nvSpPr>
          <p:cNvPr id="16" name="Rectangles 15"/>
          <p:cNvSpPr/>
          <p:nvPr/>
        </p:nvSpPr>
        <p:spPr>
          <a:xfrm>
            <a:off x="1427480" y="6334125"/>
            <a:ext cx="10494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433195" y="6390005"/>
            <a:ext cx="10667365" cy="275590"/>
          </a:xfrm>
          <a:prstGeom prst="rect">
            <a:avLst/>
          </a:prstGeom>
          <a:noFill/>
        </p:spPr>
        <p:txBody>
          <a:bodyPr wrap="square" rtlCol="0" anchor="t">
            <a:spAutoFit/>
          </a:bodyPr>
          <a:p>
            <a:r>
              <a:rPr lang="en-US" sz="1200">
                <a:solidFill>
                  <a:schemeClr val="bg1"/>
                </a:solidFill>
              </a:rPr>
              <a:t>https://aws.amazon.com/serverless/getting-started/?nc=sn&amp;loc=2&amp;serverless.sort-by=item.additionalFields.createdDate&amp;serverless.sort-order=desc</a:t>
            </a:r>
            <a:endParaRPr lang="en-US" sz="1200">
              <a:solidFill>
                <a:schemeClr val="bg1"/>
              </a:solidFill>
            </a:endParaRPr>
          </a:p>
        </p:txBody>
      </p:sp>
      <p:sp>
        <p:nvSpPr>
          <p:cNvPr id="2" name="Rectangles 1"/>
          <p:cNvSpPr/>
          <p:nvPr/>
        </p:nvSpPr>
        <p:spPr>
          <a:xfrm>
            <a:off x="440690" y="635000"/>
            <a:ext cx="38404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 name="Picture 2"/>
          <p:cNvPicPr>
            <a:picLocks noChangeAspect="1"/>
          </p:cNvPicPr>
          <p:nvPr/>
        </p:nvPicPr>
        <p:blipFill>
          <a:blip r:embed="rId6"/>
          <a:stretch>
            <a:fillRect/>
          </a:stretch>
        </p:blipFill>
        <p:spPr>
          <a:xfrm>
            <a:off x="509270" y="1228725"/>
            <a:ext cx="1571625" cy="238125"/>
          </a:xfrm>
          <a:prstGeom prst="rect">
            <a:avLst/>
          </a:prstGeom>
        </p:spPr>
      </p:pic>
      <p:pic>
        <p:nvPicPr>
          <p:cNvPr id="7" name="Picture 6"/>
          <p:cNvPicPr>
            <a:picLocks noChangeAspect="1"/>
          </p:cNvPicPr>
          <p:nvPr/>
        </p:nvPicPr>
        <p:blipFill>
          <a:blip r:embed="rId7"/>
          <a:stretch>
            <a:fillRect/>
          </a:stretch>
        </p:blipFill>
        <p:spPr>
          <a:xfrm>
            <a:off x="585470" y="3998595"/>
            <a:ext cx="1219200" cy="409575"/>
          </a:xfrm>
          <a:prstGeom prst="rect">
            <a:avLst/>
          </a:prstGeom>
        </p:spPr>
      </p:pic>
      <p:pic>
        <p:nvPicPr>
          <p:cNvPr id="8" name="Picture 7"/>
          <p:cNvPicPr>
            <a:picLocks noChangeAspect="1"/>
          </p:cNvPicPr>
          <p:nvPr/>
        </p:nvPicPr>
        <p:blipFill>
          <a:blip r:embed="rId8"/>
          <a:stretch>
            <a:fillRect/>
          </a:stretch>
        </p:blipFill>
        <p:spPr>
          <a:xfrm>
            <a:off x="560070" y="5445125"/>
            <a:ext cx="1514475" cy="438150"/>
          </a:xfrm>
          <a:prstGeom prst="rect">
            <a:avLst/>
          </a:prstGeom>
        </p:spPr>
      </p:pic>
      <p:pic>
        <p:nvPicPr>
          <p:cNvPr id="9" name="Picture 8"/>
          <p:cNvPicPr>
            <a:picLocks noChangeAspect="1"/>
          </p:cNvPicPr>
          <p:nvPr/>
        </p:nvPicPr>
        <p:blipFill>
          <a:blip r:embed="rId9"/>
          <a:stretch>
            <a:fillRect/>
          </a:stretch>
        </p:blipFill>
        <p:spPr>
          <a:xfrm>
            <a:off x="572770" y="2568575"/>
            <a:ext cx="1685925" cy="3289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90" y="-12700"/>
            <a:ext cx="12233275" cy="6864985"/>
          </a:xfrm>
          <a:prstGeom prst="rect">
            <a:avLst/>
          </a:prstGeom>
        </p:spPr>
      </p:pic>
      <p:sp>
        <p:nvSpPr>
          <p:cNvPr id="4" name="Rectangles 3"/>
          <p:cNvSpPr/>
          <p:nvPr/>
        </p:nvSpPr>
        <p:spPr>
          <a:xfrm>
            <a:off x="-38735" y="121285"/>
            <a:ext cx="4629785" cy="667575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2234248"/>
            <a:ext cx="447548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Storage</a:t>
            </a:r>
            <a:endParaRPr lang="pt-PT" altLang="en-US" sz="4800">
              <a:solidFill>
                <a:schemeClr val="bg1"/>
              </a:solidFill>
              <a:latin typeface="Swiss921 BT" panose="020B0806030502050204" charset="0"/>
              <a:cs typeface="Swiss921 BT" panose="020B0806030502050204" charset="0"/>
              <a:sym typeface="+mn-ea"/>
            </a:endParaRPr>
          </a:p>
        </p:txBody>
      </p:sp>
      <p:pic>
        <p:nvPicPr>
          <p:cNvPr id="173064" name="Graphic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8" y="2498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011" y="2498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42255" y="6376670"/>
            <a:ext cx="6513195"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altLang="en-US" sz="2000" b="1">
                <a:solidFill>
                  <a:schemeClr val="bg1"/>
                </a:solidFill>
                <a:sym typeface="+mn-ea"/>
              </a:rPr>
              <a:t>Amazon S3 CLI Commands</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425440" y="6411595"/>
            <a:ext cx="6405880" cy="275590"/>
          </a:xfrm>
          <a:prstGeom prst="rect">
            <a:avLst/>
          </a:prstGeom>
          <a:noFill/>
        </p:spPr>
        <p:txBody>
          <a:bodyPr wrap="square" rtlCol="0" anchor="t">
            <a:spAutoFit/>
          </a:bodyPr>
          <a:p>
            <a:r>
              <a:rPr lang="en-US" sz="1200">
                <a:solidFill>
                  <a:schemeClr val="bg1"/>
                </a:solidFill>
              </a:rPr>
              <a:t>https://github.com/weder96/joinCommunity2023/blob/main/learning/09_S3/README.md</a:t>
            </a:r>
            <a:endParaRPr lang="en-US" sz="1200">
              <a:solidFill>
                <a:schemeClr val="bg1"/>
              </a:solidFill>
            </a:endParaRPr>
          </a:p>
        </p:txBody>
      </p:sp>
      <p:pic>
        <p:nvPicPr>
          <p:cNvPr id="173064" name="Graphic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87903" y="3960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9511665" y="477329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2"/>
          <a:stretch>
            <a:fillRect/>
          </a:stretch>
        </p:blipFill>
        <p:spPr>
          <a:xfrm>
            <a:off x="379095" y="821690"/>
            <a:ext cx="7788910" cy="5523865"/>
          </a:xfrm>
          <a:prstGeom prst="rect">
            <a:avLst/>
          </a:prstGeom>
        </p:spPr>
      </p:pic>
      <p:pic>
        <p:nvPicPr>
          <p:cNvPr id="4" name="Picture 3"/>
          <p:cNvPicPr>
            <a:picLocks noChangeAspect="1"/>
          </p:cNvPicPr>
          <p:nvPr/>
        </p:nvPicPr>
        <p:blipFill>
          <a:blip r:embed="rId3"/>
          <a:stretch>
            <a:fillRect/>
          </a:stretch>
        </p:blipFill>
        <p:spPr>
          <a:xfrm>
            <a:off x="9092565" y="887095"/>
            <a:ext cx="2216150" cy="222758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8735" y="-19050"/>
            <a:ext cx="12230735" cy="6816090"/>
          </a:xfrm>
          <a:prstGeom prst="rect">
            <a:avLst/>
          </a:prstGeom>
        </p:spPr>
      </p:pic>
      <p:sp>
        <p:nvSpPr>
          <p:cNvPr id="2" name="Rectangles 1"/>
          <p:cNvSpPr/>
          <p:nvPr/>
        </p:nvSpPr>
        <p:spPr>
          <a:xfrm>
            <a:off x="-38735" y="121285"/>
            <a:ext cx="4629785" cy="667575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2234248"/>
            <a:ext cx="447548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Database</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970" y="4505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083" y="4606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880" y="4508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824220" y="6376670"/>
            <a:ext cx="603123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 Primary Key, Partition Key and Sort Key</a:t>
            </a:r>
            <a:endParaRPr lang="en-US" sz="2000" b="1">
              <a:solidFill>
                <a:schemeClr val="bg1"/>
              </a:solidFill>
              <a:sym typeface="+mn-ea"/>
            </a:endParaRPr>
          </a:p>
        </p:txBody>
      </p:sp>
      <p:sp>
        <p:nvSpPr>
          <p:cNvPr id="2" name="Text Box 1"/>
          <p:cNvSpPr txBox="1"/>
          <p:nvPr/>
        </p:nvSpPr>
        <p:spPr>
          <a:xfrm>
            <a:off x="457835" y="808990"/>
            <a:ext cx="8407400" cy="4523105"/>
          </a:xfrm>
          <a:prstGeom prst="rect">
            <a:avLst/>
          </a:prstGeom>
          <a:noFill/>
        </p:spPr>
        <p:txBody>
          <a:bodyPr wrap="square" rtlCol="0" anchor="t">
            <a:spAutoFit/>
          </a:bodyPr>
          <a:p>
            <a:pPr indent="0" algn="l">
              <a:buFont typeface="Arial" panose="02080604020202020204" pitchFamily="34" charset="0"/>
              <a:buNone/>
            </a:pPr>
            <a:r>
              <a:rPr sz="1600">
                <a:solidFill>
                  <a:schemeClr val="bg1"/>
                </a:solidFill>
              </a:rPr>
              <a:t>A primary key </a:t>
            </a:r>
            <a:r>
              <a:rPr sz="1600" b="1">
                <a:solidFill>
                  <a:schemeClr val="bg1"/>
                </a:solidFill>
              </a:rPr>
              <a:t>uniquely identifies</a:t>
            </a:r>
            <a:r>
              <a:rPr sz="1600">
                <a:solidFill>
                  <a:schemeClr val="bg1"/>
                </a:solidFill>
              </a:rPr>
              <a:t> each item in the table, so no</a:t>
            </a:r>
            <a:endParaRPr sz="1600">
              <a:solidFill>
                <a:schemeClr val="bg1"/>
              </a:solidFill>
            </a:endParaRPr>
          </a:p>
          <a:p>
            <a:pPr indent="0" algn="l">
              <a:buFont typeface="Arial" panose="02080604020202020204" pitchFamily="34" charset="0"/>
              <a:buNone/>
            </a:pPr>
            <a:r>
              <a:rPr sz="1600">
                <a:solidFill>
                  <a:schemeClr val="bg1"/>
                </a:solidFill>
              </a:rPr>
              <a:t>two items can have the same key. DynamoDB supports two</a:t>
            </a:r>
            <a:endParaRPr sz="1600">
              <a:solidFill>
                <a:schemeClr val="bg1"/>
              </a:solidFill>
            </a:endParaRPr>
          </a:p>
          <a:p>
            <a:pPr indent="0" algn="l">
              <a:buFont typeface="Arial" panose="02080604020202020204" pitchFamily="34" charset="0"/>
              <a:buNone/>
            </a:pPr>
            <a:r>
              <a:rPr sz="1600">
                <a:solidFill>
                  <a:schemeClr val="bg1"/>
                </a:solidFill>
              </a:rPr>
              <a:t>different kinds of primary keys:</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Partition key</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Partition key and sort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Partition key</a:t>
            </a:r>
            <a:endParaRPr sz="1600" b="1">
              <a:solidFill>
                <a:schemeClr val="bg1"/>
              </a:solidFill>
            </a:endParaRPr>
          </a:p>
          <a:p>
            <a:pPr indent="0" algn="l">
              <a:buFont typeface="Arial" panose="02080604020202020204" pitchFamily="34" charset="0"/>
              <a:buNone/>
            </a:pPr>
            <a:r>
              <a:rPr sz="1600">
                <a:solidFill>
                  <a:schemeClr val="bg1"/>
                </a:solidFill>
              </a:rPr>
              <a:t>A simple primary key, composed of one attribute known as the</a:t>
            </a:r>
            <a:endParaRPr sz="1600">
              <a:solidFill>
                <a:schemeClr val="bg1"/>
              </a:solidFill>
            </a:endParaRPr>
          </a:p>
          <a:p>
            <a:pPr indent="0" algn="l">
              <a:buFont typeface="Arial" panose="02080604020202020204" pitchFamily="34" charset="0"/>
              <a:buNone/>
            </a:pPr>
            <a:r>
              <a:rPr sz="1600">
                <a:solidFill>
                  <a:schemeClr val="bg1"/>
                </a:solidFill>
              </a:rPr>
              <a:t>partition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Partition key and Sort Key</a:t>
            </a:r>
            <a:endParaRPr sz="1600" b="1">
              <a:solidFill>
                <a:schemeClr val="bg1"/>
              </a:solidFill>
            </a:endParaRPr>
          </a:p>
          <a:p>
            <a:pPr indent="0" algn="l">
              <a:buFont typeface="Arial" panose="02080604020202020204" pitchFamily="34" charset="0"/>
              <a:buNone/>
            </a:pPr>
            <a:r>
              <a:rPr sz="1600">
                <a:solidFill>
                  <a:schemeClr val="bg1"/>
                </a:solidFill>
              </a:rPr>
              <a:t>It is Referred to as a composite primary key, this type of key is</a:t>
            </a:r>
            <a:endParaRPr sz="1600">
              <a:solidFill>
                <a:schemeClr val="bg1"/>
              </a:solidFill>
            </a:endParaRPr>
          </a:p>
          <a:p>
            <a:pPr indent="0" algn="l">
              <a:buFont typeface="Arial" panose="02080604020202020204" pitchFamily="34" charset="0"/>
              <a:buNone/>
            </a:pPr>
            <a:r>
              <a:rPr sz="1600">
                <a:solidFill>
                  <a:schemeClr val="bg1"/>
                </a:solidFill>
              </a:rPr>
              <a:t>composed of two attributes. The first attribute is the partition</a:t>
            </a:r>
            <a:endParaRPr sz="1600">
              <a:solidFill>
                <a:schemeClr val="bg1"/>
              </a:solidFill>
            </a:endParaRPr>
          </a:p>
          <a:p>
            <a:pPr indent="0" algn="l">
              <a:buFont typeface="Arial" panose="02080604020202020204" pitchFamily="34" charset="0"/>
              <a:buNone/>
            </a:pPr>
            <a:r>
              <a:rPr sz="1600">
                <a:solidFill>
                  <a:schemeClr val="bg1"/>
                </a:solidFill>
              </a:rPr>
              <a:t>key, and the second attribute is the sort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DynamoDB uses the partition key value as input to an internal</a:t>
            </a:r>
            <a:endParaRPr sz="1600">
              <a:solidFill>
                <a:schemeClr val="bg1"/>
              </a:solidFill>
            </a:endParaRPr>
          </a:p>
          <a:p>
            <a:pPr indent="0" algn="l">
              <a:buFont typeface="Arial" panose="02080604020202020204" pitchFamily="34" charset="0"/>
              <a:buNone/>
            </a:pPr>
            <a:r>
              <a:rPr sz="1600">
                <a:solidFill>
                  <a:schemeClr val="bg1"/>
                </a:solidFill>
              </a:rPr>
              <a:t>hash function. A composite primary key gives you additional</a:t>
            </a:r>
            <a:endParaRPr sz="1600">
              <a:solidFill>
                <a:schemeClr val="bg1"/>
              </a:solidFill>
            </a:endParaRPr>
          </a:p>
          <a:p>
            <a:pPr indent="0" algn="l">
              <a:buFont typeface="Arial" panose="02080604020202020204" pitchFamily="34" charset="0"/>
              <a:buNone/>
            </a:pPr>
            <a:r>
              <a:rPr sz="1600">
                <a:solidFill>
                  <a:schemeClr val="bg1"/>
                </a:solidFill>
              </a:rPr>
              <a:t>flexibility when </a:t>
            </a:r>
            <a:r>
              <a:rPr sz="1600" b="1">
                <a:solidFill>
                  <a:schemeClr val="bg1"/>
                </a:solidFill>
              </a:rPr>
              <a:t>querying data</a:t>
            </a:r>
            <a:endParaRPr sz="1600" b="1">
              <a:solidFill>
                <a:schemeClr val="bg1"/>
              </a:solidFill>
            </a:endParaRPr>
          </a:p>
        </p:txBody>
      </p:sp>
      <p:sp>
        <p:nvSpPr>
          <p:cNvPr id="5" name="Rectangles 4"/>
          <p:cNvSpPr/>
          <p:nvPr/>
        </p:nvSpPr>
        <p:spPr>
          <a:xfrm>
            <a:off x="440690"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4220" y="6409690"/>
            <a:ext cx="6062980" cy="275590"/>
          </a:xfrm>
          <a:prstGeom prst="rect">
            <a:avLst/>
          </a:prstGeom>
          <a:noFill/>
        </p:spPr>
        <p:txBody>
          <a:bodyPr wrap="square" rtlCol="0" anchor="t">
            <a:spAutoFit/>
          </a:bodyPr>
          <a:p>
            <a:r>
              <a:rPr lang="en-US" sz="1200">
                <a:solidFill>
                  <a:schemeClr val="bg1"/>
                </a:solidFill>
              </a:rPr>
              <a:t>https://aws.amazon.com/blogs/database/choosing-the-right-dynamodb-partition-key/</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095" y="581056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2"/>
          <a:stretch>
            <a:fillRect/>
          </a:stretch>
        </p:blipFill>
        <p:spPr>
          <a:xfrm>
            <a:off x="6838315" y="709930"/>
            <a:ext cx="4982210" cy="3027045"/>
          </a:xfrm>
          <a:prstGeom prst="rect">
            <a:avLst/>
          </a:prstGeom>
        </p:spPr>
      </p:pic>
      <p:pic>
        <p:nvPicPr>
          <p:cNvPr id="8" name="Picture 7"/>
          <p:cNvPicPr>
            <a:picLocks noChangeAspect="1"/>
          </p:cNvPicPr>
          <p:nvPr/>
        </p:nvPicPr>
        <p:blipFill>
          <a:blip r:embed="rId3"/>
          <a:stretch>
            <a:fillRect/>
          </a:stretch>
        </p:blipFill>
        <p:spPr>
          <a:xfrm>
            <a:off x="6798945" y="3930650"/>
            <a:ext cx="5073650" cy="2286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a:t>
            </a:r>
            <a:r>
              <a:rPr lang="pt-PT" altLang="en-US" sz="2000" b="1">
                <a:solidFill>
                  <a:schemeClr val="bg1"/>
                </a:solidFill>
                <a:sym typeface="+mn-ea"/>
              </a:rPr>
              <a:t> Python(Boto3)</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2315" y="6409690"/>
            <a:ext cx="5932170" cy="275590"/>
          </a:xfrm>
          <a:prstGeom prst="rect">
            <a:avLst/>
          </a:prstGeom>
          <a:noFill/>
        </p:spPr>
        <p:txBody>
          <a:bodyPr wrap="square" rtlCol="0" anchor="t">
            <a:spAutoFit/>
          </a:bodyPr>
          <a:p>
            <a:r>
              <a:rPr lang="en-US" sz="1200">
                <a:solidFill>
                  <a:schemeClr val="bg1"/>
                </a:solidFill>
              </a:rPr>
              <a:t>https://github.com/weder96/joinCommunity2023/tree/main/learning/08_dynamodb</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36505" y="46523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2"/>
          <a:stretch>
            <a:fillRect/>
          </a:stretch>
        </p:blipFill>
        <p:spPr>
          <a:xfrm>
            <a:off x="9246235" y="1231265"/>
            <a:ext cx="2139950" cy="2151380"/>
          </a:xfrm>
          <a:prstGeom prst="rect">
            <a:avLst/>
          </a:prstGeom>
        </p:spPr>
      </p:pic>
      <p:pic>
        <p:nvPicPr>
          <p:cNvPr id="2" name="Picture 1"/>
          <p:cNvPicPr>
            <a:picLocks noChangeAspect="1"/>
          </p:cNvPicPr>
          <p:nvPr/>
        </p:nvPicPr>
        <p:blipFill>
          <a:blip r:embed="rId3"/>
          <a:stretch>
            <a:fillRect/>
          </a:stretch>
        </p:blipFill>
        <p:spPr>
          <a:xfrm>
            <a:off x="440690" y="838200"/>
            <a:ext cx="7807960" cy="5415280"/>
          </a:xfrm>
          <a:prstGeom prst="rect">
            <a:avLst/>
          </a:prstGeom>
        </p:spPr>
      </p:pic>
      <p:sp>
        <p:nvSpPr>
          <p:cNvPr id="4" name="Rectangles 3"/>
          <p:cNvSpPr/>
          <p:nvPr/>
        </p:nvSpPr>
        <p:spPr>
          <a:xfrm>
            <a:off x="560705" y="4501515"/>
            <a:ext cx="2230755" cy="12979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3591560" y="2780030"/>
            <a:ext cx="3912235" cy="34410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a:t>
            </a:r>
            <a:r>
              <a:rPr lang="pt-PT" altLang="en-US" sz="2000" b="1">
                <a:solidFill>
                  <a:schemeClr val="bg1"/>
                </a:solidFill>
                <a:sym typeface="+mn-ea"/>
              </a:rPr>
              <a:t> CLI Commands</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2315" y="6409690"/>
            <a:ext cx="5932170" cy="275590"/>
          </a:xfrm>
          <a:prstGeom prst="rect">
            <a:avLst/>
          </a:prstGeom>
          <a:noFill/>
        </p:spPr>
        <p:txBody>
          <a:bodyPr wrap="square" rtlCol="0" anchor="t">
            <a:spAutoFit/>
          </a:bodyPr>
          <a:p>
            <a:r>
              <a:rPr lang="en-US" sz="1200">
                <a:solidFill>
                  <a:schemeClr val="bg1"/>
                </a:solidFill>
              </a:rPr>
              <a:t>https://github.com/weder96/joinCommunity2023/tree/main/learning/08_dynamodb</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36505" y="46523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2"/>
          <a:stretch>
            <a:fillRect/>
          </a:stretch>
        </p:blipFill>
        <p:spPr>
          <a:xfrm>
            <a:off x="492760" y="887095"/>
            <a:ext cx="8150225" cy="5185410"/>
          </a:xfrm>
          <a:prstGeom prst="rect">
            <a:avLst/>
          </a:prstGeom>
        </p:spPr>
      </p:pic>
      <p:pic>
        <p:nvPicPr>
          <p:cNvPr id="8" name="Picture 7"/>
          <p:cNvPicPr>
            <a:picLocks noChangeAspect="1"/>
          </p:cNvPicPr>
          <p:nvPr/>
        </p:nvPicPr>
        <p:blipFill>
          <a:blip r:embed="rId3"/>
          <a:stretch>
            <a:fillRect/>
          </a:stretch>
        </p:blipFill>
        <p:spPr>
          <a:xfrm>
            <a:off x="9246235" y="1231265"/>
            <a:ext cx="2139950" cy="2151380"/>
          </a:xfrm>
          <a:prstGeom prst="rect">
            <a:avLst/>
          </a:prstGeom>
        </p:spPr>
      </p:pic>
      <p:sp>
        <p:nvSpPr>
          <p:cNvPr id="9" name="Rectangles 8"/>
          <p:cNvSpPr/>
          <p:nvPr/>
        </p:nvSpPr>
        <p:spPr>
          <a:xfrm>
            <a:off x="2146300" y="3382645"/>
            <a:ext cx="6475095" cy="198818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495" y="12700"/>
            <a:ext cx="12202795" cy="6869430"/>
          </a:xfrm>
          <a:prstGeom prst="rect">
            <a:avLst/>
          </a:prstGeom>
        </p:spPr>
      </p:pic>
      <p:sp>
        <p:nvSpPr>
          <p:cNvPr id="6" name="Rectangles 5"/>
          <p:cNvSpPr/>
          <p:nvPr/>
        </p:nvSpPr>
        <p:spPr>
          <a:xfrm>
            <a:off x="12065" y="-1968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58445" y="1864995"/>
            <a:ext cx="322834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API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Gateway</a:t>
            </a:r>
            <a:endParaRPr lang="pt-PT" altLang="en-US" sz="4800">
              <a:solidFill>
                <a:schemeClr val="bg1"/>
              </a:solidFill>
              <a:latin typeface="Swiss921 BT" panose="020B0806030502050204" charset="0"/>
              <a:cs typeface="Swiss921 BT" panose="020B0806030502050204" charset="0"/>
              <a:sym typeface="+mn-ea"/>
            </a:endParaRPr>
          </a:p>
        </p:txBody>
      </p:sp>
      <p:pic>
        <p:nvPicPr>
          <p:cNvPr id="28" name="Graphic 17"/>
          <p:cNvPicPr>
            <a:picLocks noChangeAspect="1" noChangeArrowheads="1"/>
          </p:cNvPicPr>
          <p:nvPr/>
        </p:nvPicPr>
        <p:blipFill>
          <a:blip r:embed="rId3"/>
          <a:srcRect/>
          <a:stretch>
            <a:fillRect/>
          </a:stretch>
        </p:blipFill>
        <p:spPr bwMode="auto">
          <a:xfrm>
            <a:off x="406396" y="3048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51780" y="6376670"/>
            <a:ext cx="65036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Amazon API Gateway</a:t>
            </a:r>
            <a:r>
              <a:rPr lang="pt-PT" altLang="en-US" sz="2000" b="1">
                <a:solidFill>
                  <a:schemeClr val="bg1"/>
                </a:solidFill>
                <a:sym typeface="+mn-ea"/>
              </a:rPr>
              <a:t> Concepts</a:t>
            </a:r>
            <a:endParaRPr lang="en-US" sz="2000" b="1">
              <a:solidFill>
                <a:schemeClr val="bg1"/>
              </a:solidFill>
              <a:sym typeface="+mn-ea"/>
            </a:endParaRPr>
          </a:p>
        </p:txBody>
      </p:sp>
      <p:sp>
        <p:nvSpPr>
          <p:cNvPr id="2" name="Text Box 1"/>
          <p:cNvSpPr txBox="1"/>
          <p:nvPr/>
        </p:nvSpPr>
        <p:spPr>
          <a:xfrm>
            <a:off x="457835" y="924560"/>
            <a:ext cx="9357995" cy="5046345"/>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API </a:t>
            </a:r>
            <a:r>
              <a:rPr lang="pt-PT" sz="1400" b="1">
                <a:solidFill>
                  <a:schemeClr val="bg1"/>
                </a:solidFill>
              </a:rPr>
              <a:t>D</a:t>
            </a:r>
            <a:r>
              <a:rPr sz="1400" b="1">
                <a:solidFill>
                  <a:schemeClr val="bg1"/>
                </a:solidFill>
              </a:rPr>
              <a:t>eployment</a:t>
            </a:r>
            <a:r>
              <a:rPr sz="1400">
                <a:solidFill>
                  <a:schemeClr val="bg1"/>
                </a:solidFill>
              </a:rPr>
              <a:t> – a point-in-time snapshot of your API Gateway API resources and methods. To be available for clients to use, the deployment must be associated with one or more API stages.</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endpoints</a:t>
            </a:r>
            <a:r>
              <a:rPr sz="1400">
                <a:solidFill>
                  <a:schemeClr val="bg1"/>
                </a:solidFill>
              </a:rPr>
              <a:t> – host names APIs in API Gateway, which are deployed to a specific region and of the format: rest-api-id.execute-api.region.amazonaws.com</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key</a:t>
            </a:r>
            <a:r>
              <a:rPr sz="1400">
                <a:solidFill>
                  <a:schemeClr val="bg1"/>
                </a:solidFill>
              </a:rPr>
              <a:t> – An alphanumeric string that API Gateway uses to identify an app developer who uses your API.</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stage</a:t>
            </a:r>
            <a:r>
              <a:rPr sz="1400">
                <a:solidFill>
                  <a:schemeClr val="bg1"/>
                </a:solidFill>
              </a:rPr>
              <a:t> – A logical reference to a lifecycle state of your API. API stages are identified by API ID and stage name.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Model</a:t>
            </a:r>
            <a:r>
              <a:rPr sz="1400">
                <a:solidFill>
                  <a:schemeClr val="bg1"/>
                </a:solidFill>
              </a:rPr>
              <a:t> – Data schema specifying the data structure of a request or response payload.</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API</a:t>
            </a:r>
            <a:r>
              <a:rPr sz="1400">
                <a:solidFill>
                  <a:schemeClr val="bg1"/>
                </a:solidFill>
              </a:rPr>
              <a:t> – An API that is exposed through interface VPC endpoints and isolated from the public internet</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integration</a:t>
            </a:r>
            <a:r>
              <a:rPr sz="1400">
                <a:solidFill>
                  <a:schemeClr val="bg1"/>
                </a:solidFill>
              </a:rPr>
              <a:t> – An API Gateway integration type for a client to access resources inside a customer’s VPC through a private API endpoint without exposing the resources to the public internet.</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Proxy integration</a:t>
            </a:r>
            <a:r>
              <a:rPr sz="1400">
                <a:solidFill>
                  <a:schemeClr val="bg1"/>
                </a:solidFill>
              </a:rPr>
              <a:t> – You can set up a proxy integration as an HTTP proxy integration type or a Lambda proxy integration type.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Usage plan</a:t>
            </a:r>
            <a:r>
              <a:rPr sz="1400">
                <a:solidFill>
                  <a:schemeClr val="bg1"/>
                </a:solidFill>
              </a:rPr>
              <a:t> – Provides selected API clients with access to one or more deployed APIs. You can use a usage plan to configure throttling and quota limits, which are enforced on individual client API keys.</a:t>
            </a:r>
            <a:endParaRPr sz="14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529580" y="6409690"/>
            <a:ext cx="6290945" cy="275590"/>
          </a:xfrm>
          <a:prstGeom prst="rect">
            <a:avLst/>
          </a:prstGeom>
          <a:noFill/>
        </p:spPr>
        <p:txBody>
          <a:bodyPr wrap="square" rtlCol="0" anchor="t">
            <a:spAutoFit/>
          </a:bodyPr>
          <a:p>
            <a:r>
              <a:rPr lang="en-US" sz="1200">
                <a:solidFill>
                  <a:schemeClr val="bg1"/>
                </a:solidFill>
              </a:rPr>
              <a:t>https://github.com/weder96/aws-certification-learning/tree/main/module-5#section-10</a:t>
            </a:r>
            <a:endParaRPr lang="en-US" sz="1200">
              <a:solidFill>
                <a:schemeClr val="bg1"/>
              </a:solidFill>
            </a:endParaRPr>
          </a:p>
        </p:txBody>
      </p:sp>
      <p:pic>
        <p:nvPicPr>
          <p:cNvPr id="28" name="Graphic 17"/>
          <p:cNvPicPr>
            <a:picLocks noChangeAspect="1" noChangeArrowheads="1"/>
          </p:cNvPicPr>
          <p:nvPr/>
        </p:nvPicPr>
        <p:blipFill>
          <a:blip r:embed="rId1"/>
          <a:srcRect/>
          <a:stretch>
            <a:fillRect/>
          </a:stretch>
        </p:blipFill>
        <p:spPr bwMode="auto">
          <a:xfrm>
            <a:off x="10426696" y="41935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p:nvPr/>
        </p:nvSpPr>
        <p:spPr>
          <a:xfrm>
            <a:off x="10048240" y="5013325"/>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pic>
        <p:nvPicPr>
          <p:cNvPr id="8" name="Picture 7"/>
          <p:cNvPicPr>
            <a:picLocks noChangeAspect="1"/>
          </p:cNvPicPr>
          <p:nvPr/>
        </p:nvPicPr>
        <p:blipFill>
          <a:blip r:embed="rId2"/>
          <a:stretch>
            <a:fillRect/>
          </a:stretch>
        </p:blipFill>
        <p:spPr>
          <a:xfrm>
            <a:off x="9815830" y="753110"/>
            <a:ext cx="1809750" cy="18669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1455" y="1664970"/>
            <a:ext cx="4399915" cy="365125"/>
          </a:xfrm>
        </p:spPr>
        <p:txBody>
          <a:bodyPr vert="horz" lIns="91440" tIns="45720" rIns="91440" bIns="45720" rtlCol="0" anchor="t">
            <a:noAutofit/>
          </a:bodyPr>
          <a:p>
            <a:pPr marL="0" indent="0">
              <a:buNone/>
            </a:pPr>
            <a:r>
              <a:rPr lang="pt-PT" altLang="en-GB" dirty="0">
                <a:solidFill>
                  <a:srgbClr val="527FFF"/>
                </a:solidFill>
                <a:ea typeface="Amazon Ember"/>
                <a:cs typeface="Amazon Ember"/>
              </a:rPr>
              <a:t>  </a:t>
            </a: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chemeClr val="bg1"/>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4" name="Picture 3"/>
          <p:cNvPicPr>
            <a:picLocks noChangeAspect="1"/>
          </p:cNvPicPr>
          <p:nvPr/>
        </p:nvPicPr>
        <p:blipFill>
          <a:blip r:embed="rId1"/>
          <a:stretch>
            <a:fillRect/>
          </a:stretch>
        </p:blipFill>
        <p:spPr>
          <a:xfrm>
            <a:off x="9435465" y="551815"/>
            <a:ext cx="1771015" cy="1771015"/>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2"/>
          <a:stretch>
            <a:fillRect/>
          </a:stretch>
        </p:blipFill>
        <p:spPr>
          <a:xfrm>
            <a:off x="8985250" y="1802130"/>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hlinkClick r:id="rId3" action="ppaction://hlinkfile"/>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4"/>
          <a:stretch>
            <a:fillRect/>
          </a:stretch>
        </p:blipFill>
        <p:spPr>
          <a:xfrm>
            <a:off x="10680065" y="5414010"/>
            <a:ext cx="1435608" cy="1435608"/>
          </a:xfrm>
          <a:prstGeom prst="rect">
            <a:avLst/>
          </a:prstGeom>
        </p:spPr>
      </p:pic>
      <p:pic>
        <p:nvPicPr>
          <p:cNvPr id="11" name="Picture 10"/>
          <p:cNvPicPr>
            <a:picLocks noChangeAspect="1"/>
          </p:cNvPicPr>
          <p:nvPr/>
        </p:nvPicPr>
        <p:blipFill>
          <a:blip r:embed="rId5"/>
          <a:stretch>
            <a:fillRect/>
          </a:stretch>
        </p:blipFill>
        <p:spPr>
          <a:xfrm>
            <a:off x="8289925" y="5414010"/>
            <a:ext cx="1435608" cy="1435608"/>
          </a:xfrm>
          <a:prstGeom prst="rect">
            <a:avLst/>
          </a:prstGeom>
        </p:spPr>
      </p:pic>
      <p:pic>
        <p:nvPicPr>
          <p:cNvPr id="12" name="Picture 11"/>
          <p:cNvPicPr>
            <a:picLocks noChangeAspect="1"/>
          </p:cNvPicPr>
          <p:nvPr/>
        </p:nvPicPr>
        <p:blipFill>
          <a:blip r:embed="rId6"/>
          <a:srcRect l="-768" r="-768"/>
          <a:stretch>
            <a:fillRect/>
          </a:stretch>
        </p:blipFill>
        <p:spPr>
          <a:xfrm>
            <a:off x="9493250" y="5423535"/>
            <a:ext cx="1431925" cy="1431925"/>
          </a:xfrm>
          <a:prstGeom prst="rect">
            <a:avLst/>
          </a:prstGeom>
        </p:spPr>
      </p:pic>
      <p:sp>
        <p:nvSpPr>
          <p:cNvPr id="24" name="Text Box 23"/>
          <p:cNvSpPr txBox="1"/>
          <p:nvPr/>
        </p:nvSpPr>
        <p:spPr>
          <a:xfrm>
            <a:off x="3327400" y="6054090"/>
            <a:ext cx="3317240" cy="398780"/>
          </a:xfrm>
          <a:prstGeom prst="rect">
            <a:avLst/>
          </a:prstGeom>
          <a:noFill/>
        </p:spPr>
        <p:txBody>
          <a:bodyPr wrap="square" rtlCol="0" anchor="t">
            <a:spAutoFit/>
          </a:bodyPr>
          <a:p>
            <a:pPr algn="l"/>
            <a:r>
              <a:rPr lang="en-US" sz="2000" dirty="0" err="1" smtClean="0">
                <a:solidFill>
                  <a:srgbClr val="527FFF"/>
                </a:solidFill>
              </a:rPr>
              <a:t>AWS User Group Goiânia</a:t>
            </a:r>
            <a:endParaRPr lang="en-US" sz="2000" dirty="0" err="1" smtClean="0">
              <a:solidFill>
                <a:srgbClr val="527FFF"/>
              </a:solidFill>
            </a:endParaRPr>
          </a:p>
        </p:txBody>
      </p:sp>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hlinkClick r:id="rId7" action="ppaction://hlinkfile"/>
              </a:rPr>
              <a:t>https://github.com/weder96</a:t>
            </a:r>
            <a:endParaRPr lang="en-US" sz="1600" dirty="0" err="1" smtClean="0">
              <a:solidFill>
                <a:schemeClr val="bg1"/>
              </a:solidFill>
            </a:endParaRPr>
          </a:p>
        </p:txBody>
      </p:sp>
      <p:sp>
        <p:nvSpPr>
          <p:cNvPr id="7" name="Text Box 6"/>
          <p:cNvSpPr txBox="1"/>
          <p:nvPr/>
        </p:nvSpPr>
        <p:spPr>
          <a:xfrm>
            <a:off x="1019810" y="6047105"/>
            <a:ext cx="1212215" cy="398780"/>
          </a:xfrm>
          <a:prstGeom prst="rect">
            <a:avLst/>
          </a:prstGeom>
          <a:noFill/>
        </p:spPr>
        <p:txBody>
          <a:bodyPr wrap="square" rtlCol="0" anchor="t">
            <a:spAutoFit/>
          </a:bodyPr>
          <a:p>
            <a:pPr algn="l"/>
            <a:r>
              <a:rPr lang="pt-PT" altLang="en-US" sz="2000" dirty="0" err="1" smtClean="0">
                <a:solidFill>
                  <a:srgbClr val="527FFF"/>
                </a:solidFill>
              </a:rPr>
              <a:t>GOJava</a:t>
            </a:r>
            <a:endParaRPr lang="pt-PT" altLang="en-US" sz="2000" dirty="0" err="1" smtClean="0">
              <a:solidFill>
                <a:srgbClr val="527FFF"/>
              </a:solidFill>
            </a:endParaRPr>
          </a:p>
        </p:txBody>
      </p:sp>
      <p:pic>
        <p:nvPicPr>
          <p:cNvPr id="13" name="Picture 12" descr="Community Builder logo for dark background"/>
          <p:cNvPicPr>
            <a:picLocks noChangeAspect="1"/>
          </p:cNvPicPr>
          <p:nvPr/>
        </p:nvPicPr>
        <p:blipFill>
          <a:blip r:embed="rId8"/>
          <a:stretch>
            <a:fillRect/>
          </a:stretch>
        </p:blipFill>
        <p:spPr>
          <a:xfrm>
            <a:off x="10364470" y="1915160"/>
            <a:ext cx="1197610" cy="757555"/>
          </a:xfrm>
          <a:prstGeom prst="rect">
            <a:avLst/>
          </a:prstGeom>
        </p:spPr>
      </p:pic>
      <p:pic>
        <p:nvPicPr>
          <p:cNvPr id="6" name="Picture 5"/>
          <p:cNvPicPr>
            <a:picLocks noChangeAspect="1"/>
          </p:cNvPicPr>
          <p:nvPr/>
        </p:nvPicPr>
        <p:blipFill>
          <a:blip r:embed="rId9"/>
          <a:stretch>
            <a:fillRect/>
          </a:stretch>
        </p:blipFill>
        <p:spPr>
          <a:xfrm>
            <a:off x="2656840" y="5989320"/>
            <a:ext cx="557784" cy="643821"/>
          </a:xfrm>
          <a:prstGeom prst="rect">
            <a:avLst/>
          </a:prstGeom>
        </p:spPr>
      </p:pic>
      <p:pic>
        <p:nvPicPr>
          <p:cNvPr id="14" name="Picture 13"/>
          <p:cNvPicPr>
            <a:picLocks noChangeAspect="1"/>
          </p:cNvPicPr>
          <p:nvPr/>
        </p:nvPicPr>
        <p:blipFill>
          <a:blip r:embed="rId10"/>
          <a:stretch>
            <a:fillRect/>
          </a:stretch>
        </p:blipFill>
        <p:spPr>
          <a:xfrm>
            <a:off x="349250" y="6047105"/>
            <a:ext cx="557784" cy="557784"/>
          </a:xfrm>
          <a:prstGeom prst="rect">
            <a:avLst/>
          </a:prstGeom>
        </p:spPr>
      </p:pic>
      <p:sp>
        <p:nvSpPr>
          <p:cNvPr id="15" name="Text Box 14"/>
          <p:cNvSpPr txBox="1"/>
          <p:nvPr/>
        </p:nvSpPr>
        <p:spPr>
          <a:xfrm>
            <a:off x="440055" y="713740"/>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551815"/>
            <a:ext cx="1594485" cy="76200"/>
            <a:chOff x="533" y="869"/>
            <a:chExt cx="4189" cy="120"/>
          </a:xfrm>
        </p:grpSpPr>
        <p:sp>
          <p:nvSpPr>
            <p:cNvPr id="17" name="Rectangles 16"/>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440055" y="2159635"/>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dirty="0">
                <a:solidFill>
                  <a:schemeClr val="bg1"/>
                </a:solidFill>
                <a:ea typeface="Amazon Ember"/>
                <a:cs typeface="Amazon Ember"/>
              </a:rPr>
              <a:t>Specialist Senior</a:t>
            </a:r>
            <a:r>
              <a:rPr lang="pt-PT" altLang="en-GB" sz="1400" dirty="0">
                <a:solidFill>
                  <a:schemeClr val="bg1"/>
                </a:solidFill>
                <a:ea typeface="Amazon Ember"/>
                <a:cs typeface="Amazon Ember"/>
              </a:rPr>
              <a:t> Java</a:t>
            </a:r>
            <a:r>
              <a:rPr lang="en-GB" sz="1400" dirty="0">
                <a:solidFill>
                  <a:schemeClr val="bg1"/>
                </a:solidFill>
                <a:ea typeface="Amazon Ember"/>
                <a:cs typeface="Amazon Ember"/>
              </a:rPr>
              <a:t> - </a:t>
            </a:r>
            <a:r>
              <a:rPr lang="pt-PT" altLang="en-GB" sz="1400" dirty="0">
                <a:solidFill>
                  <a:schemeClr val="bg1"/>
                </a:solidFill>
                <a:ea typeface="Amazon Ember"/>
                <a:cs typeface="Amazon Ember"/>
              </a:rPr>
              <a:t>GFT</a:t>
            </a:r>
            <a:endParaRPr lang="pt-PT" altLang="en-GB" sz="1400"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chemeClr val="bg1"/>
                </a:solidFill>
                <a:ea typeface="Amazon Ember"/>
                <a:cs typeface="Amazon Ember"/>
              </a:rPr>
              <a:t>Computer Science</a:t>
            </a:r>
            <a:endParaRPr sz="1800" b="1" dirty="0">
              <a:solidFill>
                <a:schemeClr val="bg1"/>
              </a:solidFill>
              <a:ea typeface="Amazon Ember"/>
              <a:cs typeface="Amazon Ember"/>
            </a:endParaRPr>
          </a:p>
        </p:txBody>
      </p:sp>
      <p:sp>
        <p:nvSpPr>
          <p:cNvPr id="22" name="Text Box 21"/>
          <p:cNvSpPr txBox="1"/>
          <p:nvPr/>
        </p:nvSpPr>
        <p:spPr>
          <a:xfrm>
            <a:off x="6644640" y="4126865"/>
            <a:ext cx="2928620" cy="337185"/>
          </a:xfrm>
          <a:prstGeom prst="rect">
            <a:avLst/>
          </a:prstGeom>
          <a:noFill/>
        </p:spPr>
        <p:txBody>
          <a:bodyPr wrap="square" rtlCol="0" anchor="t">
            <a:spAutoFit/>
          </a:bodyPr>
          <a:p>
            <a:r>
              <a:rPr sz="1600">
                <a:hlinkClick r:id="rId11" action="ppaction://hlinkfile"/>
              </a:rPr>
              <a:t>https://twitter.com/weder96</a:t>
            </a:r>
            <a:endParaRPr sz="1600"/>
          </a:p>
        </p:txBody>
      </p:sp>
      <p:pic>
        <p:nvPicPr>
          <p:cNvPr id="23" name="Picture 22"/>
          <p:cNvPicPr>
            <a:picLocks noChangeAspect="1"/>
          </p:cNvPicPr>
          <p:nvPr/>
        </p:nvPicPr>
        <p:blipFill>
          <a:blip r:embed="rId12"/>
          <a:stretch>
            <a:fillRect/>
          </a:stretch>
        </p:blipFill>
        <p:spPr>
          <a:xfrm>
            <a:off x="6326505" y="4145915"/>
            <a:ext cx="318135" cy="318135"/>
          </a:xfrm>
          <a:prstGeom prst="rect">
            <a:avLst/>
          </a:prstGeom>
        </p:spPr>
      </p:pic>
      <p:pic>
        <p:nvPicPr>
          <p:cNvPr id="25" name="Picture 24"/>
          <p:cNvPicPr>
            <a:picLocks noChangeAspect="1"/>
          </p:cNvPicPr>
          <p:nvPr/>
        </p:nvPicPr>
        <p:blipFill>
          <a:blip r:embed="rId13"/>
          <a:stretch>
            <a:fillRect/>
          </a:stretch>
        </p:blipFill>
        <p:spPr>
          <a:xfrm>
            <a:off x="6300470" y="3256915"/>
            <a:ext cx="320040" cy="320040"/>
          </a:xfrm>
          <a:prstGeom prst="rect">
            <a:avLst/>
          </a:prstGeom>
        </p:spPr>
      </p:pic>
      <p:pic>
        <p:nvPicPr>
          <p:cNvPr id="26" name="Picture 25"/>
          <p:cNvPicPr>
            <a:picLocks noChangeAspect="1"/>
          </p:cNvPicPr>
          <p:nvPr/>
        </p:nvPicPr>
        <p:blipFill>
          <a:blip r:embed="rId14"/>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chemeClr val="bg1"/>
                </a:solidFill>
                <a:ea typeface="Amazon Ember"/>
                <a:cs typeface="Amazon Ember"/>
                <a:sym typeface="+mn-ea"/>
              </a:rPr>
              <a:t>Information Security</a:t>
            </a:r>
            <a:endParaRPr lang="en-US" b="1" dirty="0">
              <a:solidFill>
                <a:schemeClr val="bg1"/>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hlinkClick r:id="rId15" action="ppaction://hlinkfile"/>
              </a:rPr>
              <a:t>https://dev.to/weder96</a:t>
            </a:r>
            <a:endParaRPr lang="en-US" sz="1600"/>
          </a:p>
        </p:txBody>
      </p:sp>
      <p:pic>
        <p:nvPicPr>
          <p:cNvPr id="30" name="Picture 29"/>
          <p:cNvPicPr>
            <a:picLocks noChangeAspect="1"/>
          </p:cNvPicPr>
          <p:nvPr/>
        </p:nvPicPr>
        <p:blipFill>
          <a:blip r:embed="rId16"/>
          <a:stretch>
            <a:fillRect/>
          </a:stretch>
        </p:blipFill>
        <p:spPr>
          <a:xfrm>
            <a:off x="6351270" y="4554220"/>
            <a:ext cx="320040" cy="320040"/>
          </a:xfrm>
          <a:prstGeom prst="rect">
            <a:avLst/>
          </a:prstGeom>
        </p:spPr>
      </p:pic>
      <p:sp>
        <p:nvSpPr>
          <p:cNvPr id="2" name="Text Placeholder 4"/>
          <p:cNvSpPr>
            <a:spLocks noGrp="1"/>
          </p:cNvSpPr>
          <p:nvPr/>
        </p:nvSpPr>
        <p:spPr>
          <a:xfrm>
            <a:off x="352425" y="290449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chemeClr val="bg1"/>
                </a:solidFill>
                <a:ea typeface="Amazon Ember"/>
                <a:cs typeface="Amazon Ember"/>
              </a:rPr>
              <a:t>S</a:t>
            </a:r>
            <a:r>
              <a:rPr sz="1800" b="1" dirty="0">
                <a:solidFill>
                  <a:schemeClr val="bg1"/>
                </a:solidFill>
                <a:ea typeface="Amazon Ember"/>
                <a:cs typeface="Amazon Ember"/>
              </a:rPr>
              <a:t>ystem </a:t>
            </a:r>
            <a:r>
              <a:rPr lang="pt-PT" sz="1800" b="1" dirty="0">
                <a:solidFill>
                  <a:schemeClr val="bg1"/>
                </a:solidFill>
                <a:ea typeface="Amazon Ember"/>
                <a:cs typeface="Amazon Ember"/>
              </a:rPr>
              <a:t>D</a:t>
            </a:r>
            <a:r>
              <a:rPr sz="1800" b="1" dirty="0">
                <a:solidFill>
                  <a:schemeClr val="bg1"/>
                </a:solidFill>
                <a:ea typeface="Amazon Ember"/>
                <a:cs typeface="Amazon Ember"/>
              </a:rPr>
              <a:t>evelopment</a:t>
            </a:r>
            <a:endParaRPr sz="1800" b="1" dirty="0">
              <a:solidFill>
                <a:schemeClr val="bg1"/>
              </a:solidFill>
              <a:ea typeface="Amazon Ember"/>
              <a:cs typeface="Amazon Emb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40690" y="1085215"/>
            <a:ext cx="10304780" cy="4618990"/>
          </a:xfrm>
          <a:prstGeom prst="rect">
            <a:avLst/>
          </a:prstGeom>
        </p:spPr>
      </p:pic>
      <p:sp>
        <p:nvSpPr>
          <p:cNvPr id="9" name="Rectangles 8"/>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Amazon API Gateway</a:t>
            </a:r>
            <a:r>
              <a:rPr lang="pt-PT" altLang="en-US" sz="2000" b="1">
                <a:solidFill>
                  <a:schemeClr val="bg1"/>
                </a:solidFill>
                <a:sym typeface="+mn-ea"/>
              </a:rPr>
              <a:t> </a:t>
            </a:r>
            <a:r>
              <a:rPr lang="pt-PT" altLang="en-US" sz="2000" b="1">
                <a:solidFill>
                  <a:schemeClr val="bg1"/>
                </a:solidFill>
                <a:sym typeface="+mn-ea"/>
              </a:rPr>
              <a:t> CLI Commands</a:t>
            </a:r>
            <a:endParaRPr lang="pt-PT" altLang="en-US" sz="2000" b="1">
              <a:solidFill>
                <a:schemeClr val="bg1"/>
              </a:solidFill>
              <a:sym typeface="+mn-ea"/>
            </a:endParaRPr>
          </a:p>
        </p:txBody>
      </p:sp>
      <p:sp>
        <p:nvSpPr>
          <p:cNvPr id="11" name="Rectangles 10"/>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2" name="Text Box 11"/>
          <p:cNvSpPr txBox="1"/>
          <p:nvPr/>
        </p:nvSpPr>
        <p:spPr>
          <a:xfrm>
            <a:off x="5707380" y="6409690"/>
            <a:ext cx="6146165" cy="275590"/>
          </a:xfrm>
          <a:prstGeom prst="rect">
            <a:avLst/>
          </a:prstGeom>
          <a:noFill/>
        </p:spPr>
        <p:txBody>
          <a:bodyPr wrap="square" rtlCol="0" anchor="t">
            <a:spAutoFit/>
          </a:bodyPr>
          <a:p>
            <a:r>
              <a:rPr lang="en-US" sz="1200">
                <a:solidFill>
                  <a:schemeClr val="bg1"/>
                </a:solidFill>
              </a:rPr>
              <a:t>https://github.com/weder96/joinCommunity2023/tree/main/learning/10_ApiGateway</a:t>
            </a:r>
            <a:endParaRPr lang="en-US" sz="1200">
              <a:solidFill>
                <a:schemeClr val="bg1"/>
              </a:solidFill>
            </a:endParaRPr>
          </a:p>
        </p:txBody>
      </p:sp>
      <p:sp>
        <p:nvSpPr>
          <p:cNvPr id="14" name="Rectangles 13"/>
          <p:cNvSpPr/>
          <p:nvPr/>
        </p:nvSpPr>
        <p:spPr>
          <a:xfrm>
            <a:off x="3804285" y="1493520"/>
            <a:ext cx="6245225" cy="39801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5" name="Graphic 17"/>
          <p:cNvPicPr>
            <a:picLocks noChangeAspect="1" noChangeArrowheads="1"/>
          </p:cNvPicPr>
          <p:nvPr/>
        </p:nvPicPr>
        <p:blipFill>
          <a:blip r:embed="rId2"/>
          <a:srcRect/>
          <a:stretch>
            <a:fillRect/>
          </a:stretch>
        </p:blipFill>
        <p:spPr bwMode="auto">
          <a:xfrm>
            <a:off x="10822936" y="41935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15"/>
          <p:cNvSpPr txBox="1"/>
          <p:nvPr/>
        </p:nvSpPr>
        <p:spPr>
          <a:xfrm>
            <a:off x="10444480" y="5013325"/>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sp>
        <p:nvSpPr>
          <p:cNvPr id="17" name="Rectangles 16"/>
          <p:cNvSpPr/>
          <p:nvPr/>
        </p:nvSpPr>
        <p:spPr>
          <a:xfrm>
            <a:off x="626745" y="4453890"/>
            <a:ext cx="1710690" cy="11887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8" name="Picture 17"/>
          <p:cNvPicPr>
            <a:picLocks noChangeAspect="1"/>
          </p:cNvPicPr>
          <p:nvPr/>
        </p:nvPicPr>
        <p:blipFill>
          <a:blip r:embed="rId3"/>
          <a:stretch>
            <a:fillRect/>
          </a:stretch>
        </p:blipFill>
        <p:spPr>
          <a:xfrm>
            <a:off x="9838690" y="509905"/>
            <a:ext cx="1938020" cy="193802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90" y="0"/>
            <a:ext cx="12200890" cy="6863080"/>
          </a:xfrm>
          <a:prstGeom prst="rect">
            <a:avLst/>
          </a:prstGeom>
        </p:spPr>
      </p:pic>
      <p:sp>
        <p:nvSpPr>
          <p:cNvPr id="6" name="Rectangles 5"/>
          <p:cNvSpPr/>
          <p:nvPr/>
        </p:nvSpPr>
        <p:spPr>
          <a:xfrm>
            <a:off x="3810" y="-15240"/>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1864995"/>
            <a:ext cx="44754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Application Integration</a:t>
            </a:r>
            <a:endParaRPr lang="pt-PT" altLang="en-US" sz="4800">
              <a:solidFill>
                <a:schemeClr val="bg1"/>
              </a:solidFill>
              <a:latin typeface="Swiss921 BT" panose="020B0806030502050204" charset="0"/>
              <a:cs typeface="Swiss921 BT" panose="020B0806030502050204" charset="0"/>
              <a:sym typeface="+mn-ea"/>
            </a:endParaRPr>
          </a:p>
        </p:txBody>
      </p:sp>
      <p:pic>
        <p:nvPicPr>
          <p:cNvPr id="7"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303905" y="2216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885" y="2168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343" y="2333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3" name="Graphic 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1500505" y="4382135"/>
            <a:ext cx="1515745" cy="15157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11125" y="1041400"/>
            <a:ext cx="9493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TextBox 9"/>
          <p:cNvSpPr txBox="1">
            <a:spLocks noChangeArrowheads="1"/>
          </p:cNvSpPr>
          <p:nvPr/>
        </p:nvSpPr>
        <p:spPr bwMode="auto">
          <a:xfrm>
            <a:off x="1674495" y="1019810"/>
            <a:ext cx="9493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 name="TextBox 9"/>
          <p:cNvSpPr txBox="1">
            <a:spLocks noChangeArrowheads="1"/>
          </p:cNvSpPr>
          <p:nvPr/>
        </p:nvSpPr>
        <p:spPr bwMode="auto">
          <a:xfrm>
            <a:off x="2974975" y="1022985"/>
            <a:ext cx="142303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035" y="-30480"/>
            <a:ext cx="12218670" cy="6893560"/>
          </a:xfrm>
          <a:prstGeom prst="rect">
            <a:avLst/>
          </a:prstGeom>
        </p:spPr>
      </p:pic>
      <p:sp>
        <p:nvSpPr>
          <p:cNvPr id="6" name="Rectangles 5"/>
          <p:cNvSpPr/>
          <p:nvPr/>
        </p:nvSpPr>
        <p:spPr>
          <a:xfrm>
            <a:off x="12065" y="-40005"/>
            <a:ext cx="343344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43180" y="2350770"/>
            <a:ext cx="316484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pt-PT" sz="4800">
                <a:solidFill>
                  <a:schemeClr val="bg1"/>
                </a:solidFill>
                <a:latin typeface="Swiss921 BT" panose="020B0806030502050204" charset="0"/>
                <a:cs typeface="Swiss921 BT" panose="020B0806030502050204" charset="0"/>
                <a:sym typeface="+mn-ea"/>
              </a:rPr>
              <a:t>SNS</a:t>
            </a:r>
            <a:endParaRPr lang="pt-PT" sz="4800">
              <a:solidFill>
                <a:schemeClr val="bg1"/>
              </a:solidFill>
              <a:latin typeface="Swiss921 BT" panose="020B0806030502050204" charset="0"/>
              <a:cs typeface="Swiss921 BT" panose="020B0806030502050204" charset="0"/>
              <a:sym typeface="+mn-ea"/>
            </a:endParaRPr>
          </a:p>
        </p:txBody>
      </p:sp>
      <p:pic>
        <p:nvPicPr>
          <p:cNvPr id="75780" name="Graphic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43" y="2333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150735" cy="398780"/>
          </a:xfrm>
          <a:prstGeom prst="rect">
            <a:avLst/>
          </a:prstGeom>
          <a:noFill/>
        </p:spPr>
        <p:txBody>
          <a:bodyPr wrap="none" rtlCol="0">
            <a:spAutoFit/>
          </a:bodyPr>
          <a:p>
            <a:pPr algn="l"/>
            <a:r>
              <a:rPr lang="pt-PT" altLang="en-US" sz="2000" b="1" dirty="0">
                <a:solidFill>
                  <a:schemeClr val="bg1"/>
                </a:solidFill>
                <a:sym typeface="+mn-ea"/>
              </a:rPr>
              <a:t>Amazon SNS: Fully Managed Pub/Sub Messaging</a:t>
            </a:r>
            <a:endParaRPr lang="pt-PT" altLang="en-US" sz="2000" b="1" dirty="0">
              <a:solidFill>
                <a:schemeClr val="bg1"/>
              </a:solidFill>
              <a:sym typeface="+mn-ea"/>
            </a:endParaRPr>
          </a:p>
        </p:txBody>
      </p:sp>
      <p:sp>
        <p:nvSpPr>
          <p:cNvPr id="2" name="Text Box 1"/>
          <p:cNvSpPr txBox="1"/>
          <p:nvPr/>
        </p:nvSpPr>
        <p:spPr>
          <a:xfrm>
            <a:off x="321945" y="1139190"/>
            <a:ext cx="5527040" cy="3784600"/>
          </a:xfrm>
          <a:prstGeom prst="rect">
            <a:avLst/>
          </a:prstGeom>
          <a:noFill/>
        </p:spPr>
        <p:txBody>
          <a:bodyPr wrap="square" rtlCol="0">
            <a:spAutoFit/>
          </a:bodyPr>
          <a:p>
            <a:pPr indent="0" algn="l">
              <a:buFont typeface="Arial" panose="02080604020202020204" pitchFamily="34" charset="0"/>
              <a:buNone/>
            </a:pPr>
            <a:r>
              <a:rPr sz="1600" b="1">
                <a:solidFill>
                  <a:schemeClr val="bg1"/>
                </a:solidFill>
                <a:sym typeface="+mn-ea"/>
              </a:rPr>
              <a:t>Application integration</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The Fanout scenario is when a message published</a:t>
            </a:r>
            <a:r>
              <a:rPr lang="pt-PT" sz="1600">
                <a:solidFill>
                  <a:schemeClr val="bg1"/>
                </a:solidFill>
                <a:sym typeface="+mn-ea"/>
              </a:rPr>
              <a:t> </a:t>
            </a:r>
            <a:r>
              <a:rPr sz="1600">
                <a:solidFill>
                  <a:schemeClr val="bg1"/>
                </a:solidFill>
                <a:sym typeface="+mn-ea"/>
              </a:rPr>
              <a:t>to an SNS topic is replicated and pushed to multiple</a:t>
            </a:r>
            <a:r>
              <a:rPr lang="pt-PT" sz="1600">
                <a:solidFill>
                  <a:schemeClr val="bg1"/>
                </a:solidFill>
                <a:sym typeface="+mn-ea"/>
              </a:rPr>
              <a:t> </a:t>
            </a:r>
            <a:r>
              <a:rPr sz="1600">
                <a:solidFill>
                  <a:schemeClr val="bg1"/>
                </a:solidFill>
                <a:sym typeface="+mn-ea"/>
              </a:rPr>
              <a:t>endpoints.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Application alerts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Amazon SNS can send notifications to specified</a:t>
            </a:r>
            <a:r>
              <a:rPr lang="pt-PT" sz="1600">
                <a:solidFill>
                  <a:schemeClr val="bg1"/>
                </a:solidFill>
                <a:sym typeface="+mn-ea"/>
              </a:rPr>
              <a:t> </a:t>
            </a:r>
            <a:r>
              <a:rPr sz="1600">
                <a:solidFill>
                  <a:schemeClr val="bg1"/>
                </a:solidFill>
                <a:sym typeface="+mn-ea"/>
              </a:rPr>
              <a:t>users via SMS and email.</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User notifications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Amazon SNS can send push email messages and</a:t>
            </a:r>
            <a:r>
              <a:rPr lang="pt-PT" sz="1600">
                <a:solidFill>
                  <a:schemeClr val="bg1"/>
                </a:solidFill>
                <a:sym typeface="+mn-ea"/>
              </a:rPr>
              <a:t> </a:t>
            </a:r>
            <a:r>
              <a:rPr sz="1600">
                <a:solidFill>
                  <a:schemeClr val="bg1"/>
                </a:solidFill>
                <a:sym typeface="+mn-ea"/>
              </a:rPr>
              <a:t>text messages to individuals or groups.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Mobile push notifications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Mobile push notifications enable you to send</a:t>
            </a:r>
            <a:r>
              <a:rPr lang="pt-PT" sz="1600">
                <a:solidFill>
                  <a:schemeClr val="bg1"/>
                </a:solidFill>
                <a:sym typeface="+mn-ea"/>
              </a:rPr>
              <a:t> </a:t>
            </a:r>
            <a:endParaRPr lang="pt-PT" sz="1600">
              <a:solidFill>
                <a:schemeClr val="bg1"/>
              </a:solidFill>
              <a:sym typeface="+mn-ea"/>
            </a:endParaRPr>
          </a:p>
          <a:p>
            <a:pPr indent="0" algn="l">
              <a:buFont typeface="Arial" panose="02080604020202020204" pitchFamily="34" charset="0"/>
              <a:buNone/>
            </a:pPr>
            <a:r>
              <a:rPr sz="1600">
                <a:solidFill>
                  <a:schemeClr val="bg1"/>
                </a:solidFill>
                <a:sym typeface="+mn-ea"/>
              </a:rPr>
              <a:t>messages directly to mobile apps.</a:t>
            </a:r>
            <a:endParaRPr sz="1600">
              <a:solidFill>
                <a:schemeClr val="bg1"/>
              </a:solidFill>
              <a:sym typeface="+mn-ea"/>
            </a:endParaRPr>
          </a:p>
        </p:txBody>
      </p:sp>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5" name="TextBox 34"/>
          <p:cNvSpPr txBox="1"/>
          <p:nvPr/>
        </p:nvSpPr>
        <p:spPr>
          <a:xfrm>
            <a:off x="10448290" y="2176780"/>
            <a:ext cx="120015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AWS Lambda</a:t>
            </a:r>
            <a:endParaRPr lang="pt-PT"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32358" y="13997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4"/>
          <p:cNvSpPr txBox="1"/>
          <p:nvPr/>
        </p:nvSpPr>
        <p:spPr>
          <a:xfrm>
            <a:off x="10447655" y="3679825"/>
            <a:ext cx="1085850" cy="460375"/>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Lambda Function</a:t>
            </a:r>
            <a:endParaRPr lang="pt-PT" sz="1200" dirty="0">
              <a:solidFill>
                <a:schemeClr val="bg1"/>
              </a:solidFill>
              <a:latin typeface="Inter Light" panose="02000403000000020004" charset="0"/>
              <a:cs typeface="Inter Light" panose="02000403000000020004" charset="0"/>
            </a:endParaRPr>
          </a:p>
        </p:txBody>
      </p:sp>
      <p:sp>
        <p:nvSpPr>
          <p:cNvPr id="28" name="TextBox 34"/>
          <p:cNvSpPr txBox="1"/>
          <p:nvPr/>
        </p:nvSpPr>
        <p:spPr>
          <a:xfrm>
            <a:off x="10484485" y="5505450"/>
            <a:ext cx="1101090" cy="64516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sym typeface="+mn-ea"/>
              </a:rPr>
              <a:t>Lambda Function</a:t>
            </a:r>
            <a:endParaRPr lang="pt-PT" sz="1200" dirty="0">
              <a:solidFill>
                <a:schemeClr val="bg1"/>
              </a:solidFill>
              <a:latin typeface="Inter Light" panose="02000403000000020004" charset="0"/>
              <a:cs typeface="Inter Light" panose="02000403000000020004" charset="0"/>
            </a:endParaRPr>
          </a:p>
          <a:p>
            <a:pPr algn="ctr"/>
            <a:endParaRPr lang="pt-PT" sz="1200" dirty="0">
              <a:solidFill>
                <a:schemeClr val="bg1"/>
              </a:solidFill>
              <a:latin typeface="Inter Light" panose="02000403000000020004" charset="0"/>
              <a:cs typeface="Inter Light" panose="02000403000000020004" charset="0"/>
            </a:endParaRPr>
          </a:p>
        </p:txBody>
      </p:sp>
      <p:pic>
        <p:nvPicPr>
          <p:cNvPr id="75780" name="Graphic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4053" y="140620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6790055" y="217805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8445" y="14144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8931275" y="218630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695315" y="4081145"/>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22"/>
          <p:cNvSpPr txBox="1">
            <a:spLocks noChangeArrowheads="1"/>
          </p:cNvSpPr>
          <p:nvPr/>
        </p:nvSpPr>
        <p:spPr bwMode="auto">
          <a:xfrm>
            <a:off x="9208135" y="363855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82748" y="3238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22"/>
          <p:cNvSpPr txBox="1">
            <a:spLocks noChangeArrowheads="1"/>
          </p:cNvSpPr>
          <p:nvPr/>
        </p:nvSpPr>
        <p:spPr bwMode="auto">
          <a:xfrm>
            <a:off x="9215120" y="545782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9"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89733" y="50577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0053955" y="35496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9564370" y="31076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7"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0071735" y="538162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3" name="Graphic 7"/>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4" name="Straight Connector 13"/>
          <p:cNvCxnSpPr/>
          <p:nvPr/>
        </p:nvCxnSpPr>
        <p:spPr>
          <a:xfrm flipH="1">
            <a:off x="6511290" y="1414780"/>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91156"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10780395" y="50495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10736580" y="32296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9773285" y="347091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796" name="TextBox 25"/>
          <p:cNvSpPr txBox="1">
            <a:spLocks noChangeArrowheads="1"/>
          </p:cNvSpPr>
          <p:nvPr/>
        </p:nvSpPr>
        <p:spPr bwMode="auto">
          <a:xfrm>
            <a:off x="7075805" y="4418965"/>
            <a:ext cx="85153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7238366" y="39614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970905" y="4084320"/>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29"/>
          <p:cNvGrpSpPr/>
          <p:nvPr/>
        </p:nvGrpSpPr>
        <p:grpSpPr bwMode="auto">
          <a:xfrm rot="0">
            <a:off x="7647940" y="3437890"/>
            <a:ext cx="1599565" cy="1841500"/>
            <a:chOff x="2674471" y="1567527"/>
            <a:chExt cx="1488360" cy="331243"/>
          </a:xfrm>
        </p:grpSpPr>
        <p:sp>
          <p:nvSpPr>
            <p:cNvPr id="18" name="Freeform 17"/>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24" name="Straight Arrow Connector 23"/>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p:cNvCxnSpPr/>
          <p:nvPr/>
        </p:nvCxnSpPr>
        <p:spPr>
          <a:xfrm>
            <a:off x="9795510" y="528637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5" idx="3"/>
          </p:cNvCxnSpPr>
          <p:nvPr/>
        </p:nvCxnSpPr>
        <p:spPr>
          <a:xfrm>
            <a:off x="6271895" y="4234815"/>
            <a:ext cx="9810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1" name="TextBox 25"/>
          <p:cNvSpPr txBox="1">
            <a:spLocks noChangeArrowheads="1"/>
          </p:cNvSpPr>
          <p:nvPr/>
        </p:nvSpPr>
        <p:spPr bwMode="auto">
          <a:xfrm>
            <a:off x="5540375" y="4382135"/>
            <a:ext cx="85153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Messages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1,2,3,....</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4" name="Straight Connector 33"/>
          <p:cNvCxnSpPr/>
          <p:nvPr/>
        </p:nvCxnSpPr>
        <p:spPr>
          <a:xfrm flipH="1">
            <a:off x="8526780" y="1434465"/>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0420350" y="1437640"/>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7" name="TextBox 19"/>
          <p:cNvSpPr txBox="1">
            <a:spLocks noChangeArrowheads="1"/>
          </p:cNvSpPr>
          <p:nvPr/>
        </p:nvSpPr>
        <p:spPr bwMode="auto">
          <a:xfrm>
            <a:off x="9592310" y="495998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SNS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775200" y="6409690"/>
            <a:ext cx="6979285" cy="275590"/>
          </a:xfrm>
          <a:prstGeom prst="rect">
            <a:avLst/>
          </a:prstGeom>
          <a:noFill/>
        </p:spPr>
        <p:txBody>
          <a:bodyPr wrap="square" rtlCol="0" anchor="t">
            <a:spAutoFit/>
          </a:bodyPr>
          <a:p>
            <a:r>
              <a:rPr lang="en-US" sz="1200">
                <a:solidFill>
                  <a:schemeClr val="bg1"/>
                </a:solidFill>
              </a:rPr>
              <a:t>https://github.com/weder96/joinCommunity2023/blob/main/learning/15_lambda_sns/README.md</a:t>
            </a:r>
            <a:endParaRPr lang="en-US" sz="1200">
              <a:solidFill>
                <a:schemeClr val="bg1"/>
              </a:solidFill>
            </a:endParaRPr>
          </a:p>
        </p:txBody>
      </p:sp>
      <p:pic>
        <p:nvPicPr>
          <p:cNvPr id="75780" name="Graphic 2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57853" y="49209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0523855" y="569277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2"/>
          <a:stretch>
            <a:fillRect/>
          </a:stretch>
        </p:blipFill>
        <p:spPr>
          <a:xfrm>
            <a:off x="476250" y="904875"/>
            <a:ext cx="8538210" cy="5156835"/>
          </a:xfrm>
          <a:prstGeom prst="rect">
            <a:avLst/>
          </a:prstGeom>
        </p:spPr>
      </p:pic>
      <p:pic>
        <p:nvPicPr>
          <p:cNvPr id="4" name="Picture 3"/>
          <p:cNvPicPr>
            <a:picLocks noChangeAspect="1"/>
          </p:cNvPicPr>
          <p:nvPr/>
        </p:nvPicPr>
        <p:blipFill>
          <a:blip r:embed="rId3"/>
          <a:stretch>
            <a:fillRect/>
          </a:stretch>
        </p:blipFill>
        <p:spPr>
          <a:xfrm>
            <a:off x="9405620" y="887095"/>
            <a:ext cx="2286000" cy="23336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50" y="0"/>
            <a:ext cx="12172950" cy="68700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pt-PT" sz="4800">
                <a:solidFill>
                  <a:schemeClr val="bg1"/>
                </a:solidFill>
                <a:latin typeface="Swiss921 BT" panose="020B0806030502050204" charset="0"/>
                <a:cs typeface="Swiss921 BT" panose="020B0806030502050204" charset="0"/>
                <a:sym typeface="+mn-ea"/>
              </a:rPr>
              <a:t>SQS</a:t>
            </a:r>
            <a:endParaRPr lang="pt-PT" sz="4800">
              <a:solidFill>
                <a:schemeClr val="bg1"/>
              </a:solidFill>
              <a:latin typeface="Swiss921 BT" panose="020B0806030502050204" charset="0"/>
              <a:cs typeface="Swiss921 BT" panose="020B0806030502050204" charset="0"/>
              <a:sym typeface="+mn-ea"/>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05" y="1412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3393440" cy="398780"/>
          </a:xfrm>
          <a:prstGeom prst="rect">
            <a:avLst/>
          </a:prstGeom>
          <a:noFill/>
        </p:spPr>
        <p:txBody>
          <a:bodyPr wrap="none" rtlCol="0">
            <a:spAutoFit/>
          </a:bodyPr>
          <a:p>
            <a:pPr algn="l"/>
            <a:r>
              <a:rPr lang="pt-PT" altLang="en-US" sz="2000" b="1" dirty="0">
                <a:solidFill>
                  <a:schemeClr val="bg1"/>
                </a:solidFill>
                <a:sym typeface="+mn-ea"/>
              </a:rPr>
              <a:t>What is Amazon SQS ?</a:t>
            </a:r>
            <a:endParaRPr lang="pt-PT" altLang="en-US" sz="2000" b="1" dirty="0">
              <a:solidFill>
                <a:schemeClr val="bg1"/>
              </a:solidFill>
              <a:sym typeface="+mn-ea"/>
            </a:endParaRPr>
          </a:p>
        </p:txBody>
      </p:sp>
      <p:sp>
        <p:nvSpPr>
          <p:cNvPr id="2" name="Text Box 1"/>
          <p:cNvSpPr txBox="1"/>
          <p:nvPr/>
        </p:nvSpPr>
        <p:spPr>
          <a:xfrm>
            <a:off x="331470" y="843915"/>
            <a:ext cx="10822305" cy="4769485"/>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Amazon SQS stands for </a:t>
            </a:r>
            <a:r>
              <a:rPr sz="1600" b="1">
                <a:solidFill>
                  <a:schemeClr val="bg1"/>
                </a:solidFill>
                <a:sym typeface="+mn-ea"/>
              </a:rPr>
              <a:t>Simple Queue Service</a:t>
            </a:r>
            <a:r>
              <a:rPr sz="1600">
                <a:solidFill>
                  <a:schemeClr val="bg1"/>
                </a:solidFill>
                <a:sym typeface="+mn-ea"/>
              </a:rPr>
              <a:t> is </a:t>
            </a:r>
            <a:r>
              <a:rPr sz="1600" b="1">
                <a:solidFill>
                  <a:schemeClr val="bg1"/>
                </a:solidFill>
                <a:sym typeface="+mn-ea"/>
              </a:rPr>
              <a:t>fully managed message queues</a:t>
            </a:r>
            <a:r>
              <a:rPr sz="1600">
                <a:solidFill>
                  <a:schemeClr val="bg1"/>
                </a:solidFill>
                <a:sym typeface="+mn-ea"/>
              </a:rPr>
              <a:t> for microservices,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distributed systems, and serverless applications.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Enables you to </a:t>
            </a:r>
            <a:r>
              <a:rPr sz="1600" b="1">
                <a:solidFill>
                  <a:schemeClr val="bg1"/>
                </a:solidFill>
                <a:sym typeface="+mn-ea"/>
              </a:rPr>
              <a:t>decouple </a:t>
            </a:r>
            <a:r>
              <a:rPr sz="1600">
                <a:solidFill>
                  <a:schemeClr val="bg1"/>
                </a:solidFill>
                <a:sym typeface="+mn-ea"/>
              </a:rPr>
              <a:t>and </a:t>
            </a:r>
            <a:r>
              <a:rPr sz="1600" b="1">
                <a:solidFill>
                  <a:schemeClr val="bg1"/>
                </a:solidFill>
                <a:sym typeface="+mn-ea"/>
              </a:rPr>
              <a:t>scale microservices</a:t>
            </a:r>
            <a:r>
              <a:rPr sz="1600">
                <a:solidFill>
                  <a:schemeClr val="bg1"/>
                </a:solidFill>
                <a:sym typeface="+mn-ea"/>
              </a:rPr>
              <a:t>, distributed systems, and serverless applications.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Eliminates </a:t>
            </a:r>
            <a:r>
              <a:rPr sz="1600">
                <a:solidFill>
                  <a:schemeClr val="bg1"/>
                </a:solidFill>
                <a:sym typeface="+mn-ea"/>
              </a:rPr>
              <a:t>the </a:t>
            </a:r>
            <a:r>
              <a:rPr sz="1600" b="1">
                <a:solidFill>
                  <a:schemeClr val="bg1"/>
                </a:solidFill>
                <a:sym typeface="+mn-ea"/>
              </a:rPr>
              <a:t>complexity </a:t>
            </a:r>
            <a:r>
              <a:rPr sz="1600">
                <a:solidFill>
                  <a:schemeClr val="bg1"/>
                </a:solidFill>
                <a:sym typeface="+mn-ea"/>
              </a:rPr>
              <a:t>and overhead associated with managing and operating message-oriented</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middleware.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Send, store</a:t>
            </a:r>
            <a:r>
              <a:rPr sz="1600">
                <a:solidFill>
                  <a:schemeClr val="bg1"/>
                </a:solidFill>
                <a:sym typeface="+mn-ea"/>
              </a:rPr>
              <a:t>, and </a:t>
            </a:r>
            <a:r>
              <a:rPr sz="1600" b="1">
                <a:solidFill>
                  <a:schemeClr val="bg1"/>
                </a:solidFill>
                <a:sym typeface="+mn-ea"/>
              </a:rPr>
              <a:t>receive messages</a:t>
            </a:r>
            <a:r>
              <a:rPr sz="1600">
                <a:solidFill>
                  <a:schemeClr val="bg1"/>
                </a:solidFill>
                <a:sym typeface="+mn-ea"/>
              </a:rPr>
              <a:t> between software components at any volume.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Two types of message queues.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b="1">
                <a:solidFill>
                  <a:schemeClr val="bg1"/>
                </a:solidFill>
                <a:sym typeface="+mn-ea"/>
              </a:rPr>
              <a:t>Standard queues</a:t>
            </a:r>
            <a:r>
              <a:rPr sz="1600">
                <a:solidFill>
                  <a:schemeClr val="bg1"/>
                </a:solidFill>
                <a:sym typeface="+mn-ea"/>
              </a:rPr>
              <a:t> offer maximum throughput, best-effort ordering, and at-least-once delivery.</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b="1">
                <a:solidFill>
                  <a:schemeClr val="bg1"/>
                </a:solidFill>
                <a:sym typeface="+mn-ea"/>
              </a:rPr>
              <a:t>FIFO queues</a:t>
            </a:r>
            <a:r>
              <a:rPr sz="1600">
                <a:solidFill>
                  <a:schemeClr val="bg1"/>
                </a:solidFill>
                <a:sym typeface="+mn-ea"/>
              </a:rPr>
              <a:t> are designed to guarantee that messages are processed exactly once, in the exact order that they are sent.</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Integrate </a:t>
            </a:r>
            <a:r>
              <a:rPr sz="1600">
                <a:solidFill>
                  <a:schemeClr val="bg1"/>
                </a:solidFill>
                <a:sym typeface="+mn-ea"/>
              </a:rPr>
              <a:t>and </a:t>
            </a:r>
            <a:r>
              <a:rPr sz="1600" b="1">
                <a:solidFill>
                  <a:schemeClr val="bg1"/>
                </a:solidFill>
                <a:sym typeface="+mn-ea"/>
              </a:rPr>
              <a:t>decouple </a:t>
            </a:r>
            <a:r>
              <a:rPr sz="1600">
                <a:solidFill>
                  <a:schemeClr val="bg1"/>
                </a:solidFill>
                <a:sym typeface="+mn-ea"/>
              </a:rPr>
              <a:t>distributed software systems and components.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Provides a </a:t>
            </a:r>
            <a:r>
              <a:rPr sz="1600" b="1">
                <a:solidFill>
                  <a:schemeClr val="bg1"/>
                </a:solidFill>
                <a:sym typeface="+mn-ea"/>
              </a:rPr>
              <a:t>generic web services API</a:t>
            </a:r>
            <a:r>
              <a:rPr sz="1600">
                <a:solidFill>
                  <a:schemeClr val="bg1"/>
                </a:solidFill>
                <a:sym typeface="+mn-ea"/>
              </a:rPr>
              <a:t> that you can access using any programming language that the </a:t>
            </a:r>
            <a:r>
              <a:rPr sz="1600" b="1">
                <a:solidFill>
                  <a:schemeClr val="bg1"/>
                </a:solidFill>
                <a:sym typeface="+mn-ea"/>
              </a:rPr>
              <a:t>AWS</a:t>
            </a: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SDK </a:t>
            </a:r>
            <a:r>
              <a:rPr sz="1600">
                <a:solidFill>
                  <a:schemeClr val="bg1"/>
                </a:solidFill>
                <a:sym typeface="+mn-ea"/>
              </a:rPr>
              <a:t>supports.</a:t>
            </a:r>
            <a:endParaRPr sz="160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4722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4462145" cy="398780"/>
          </a:xfrm>
          <a:prstGeom prst="rect">
            <a:avLst/>
          </a:prstGeom>
          <a:noFill/>
        </p:spPr>
        <p:txBody>
          <a:bodyPr wrap="none" rtlCol="0">
            <a:spAutoFit/>
          </a:bodyPr>
          <a:p>
            <a:pPr algn="l"/>
            <a:r>
              <a:rPr lang="pt-PT" altLang="en-US" sz="2000" b="1" dirty="0">
                <a:solidFill>
                  <a:schemeClr val="bg1"/>
                </a:solidFill>
                <a:sym typeface="+mn-ea"/>
              </a:rPr>
              <a:t>Amazon SQS What’s a queue?</a:t>
            </a:r>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85470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50180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p:cNvSpPr/>
          <p:nvPr/>
        </p:nvSpPr>
        <p:spPr>
          <a:xfrm>
            <a:off x="2063115" y="256159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268855" y="258508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17" name="Rounded Rectangle 16"/>
          <p:cNvSpPr/>
          <p:nvPr/>
        </p:nvSpPr>
        <p:spPr>
          <a:xfrm>
            <a:off x="2047875" y="317627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2253615" y="322008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31" name="Rounded Rectangle 30"/>
          <p:cNvSpPr/>
          <p:nvPr/>
        </p:nvSpPr>
        <p:spPr>
          <a:xfrm>
            <a:off x="7265670" y="2643505"/>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7534910" y="2664460"/>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34" name="Text Box 33"/>
          <p:cNvSpPr txBox="1"/>
          <p:nvPr/>
        </p:nvSpPr>
        <p:spPr>
          <a:xfrm>
            <a:off x="3479800" y="1623695"/>
            <a:ext cx="1125855" cy="460375"/>
          </a:xfrm>
          <a:prstGeom prst="rect">
            <a:avLst/>
          </a:prstGeom>
          <a:noFill/>
        </p:spPr>
        <p:txBody>
          <a:bodyPr wrap="none" rtlCol="0">
            <a:spAutoFit/>
          </a:bodyPr>
          <a:p>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Send MEssages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11" idx="0"/>
          </p:cNvCxnSpPr>
          <p:nvPr/>
        </p:nvCxnSpPr>
        <p:spPr>
          <a:xfrm rot="10800000" flipV="1">
            <a:off x="2663825" y="1870075"/>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8497570" y="1748790"/>
            <a:ext cx="1002665"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Pool messages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0800000" flipV="1">
            <a:off x="7528560" y="1890395"/>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4985385" y="357378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077778" y="3116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ounded Rectangle 13"/>
          <p:cNvSpPr/>
          <p:nvPr/>
        </p:nvSpPr>
        <p:spPr>
          <a:xfrm>
            <a:off x="2070100" y="385572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2275840" y="389953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cxnSp>
        <p:nvCxnSpPr>
          <p:cNvPr id="16" name="Straight Arrow Connector 15"/>
          <p:cNvCxnSpPr/>
          <p:nvPr/>
        </p:nvCxnSpPr>
        <p:spPr>
          <a:xfrm>
            <a:off x="3381375" y="2691130"/>
            <a:ext cx="1641475" cy="55499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378200" y="3354705"/>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406775" y="3495675"/>
            <a:ext cx="1648460" cy="57340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3"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400" y="1966595"/>
            <a:ext cx="600710" cy="600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ounded Rectangle 24"/>
          <p:cNvSpPr/>
          <p:nvPr/>
        </p:nvSpPr>
        <p:spPr>
          <a:xfrm>
            <a:off x="7268845" y="318008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7538085" y="320103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27" name="Rounded Rectangle 26"/>
          <p:cNvSpPr/>
          <p:nvPr/>
        </p:nvSpPr>
        <p:spPr>
          <a:xfrm>
            <a:off x="7262495" y="3716655"/>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7531735" y="3737610"/>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30" name="Rounded Rectangle 29"/>
          <p:cNvSpPr/>
          <p:nvPr/>
        </p:nvSpPr>
        <p:spPr>
          <a:xfrm>
            <a:off x="7272020" y="433578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7541260" y="435673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cxnSp>
        <p:nvCxnSpPr>
          <p:cNvPr id="42" name="Straight Arrow Connector 41"/>
          <p:cNvCxnSpPr>
            <a:endCxn id="25" idx="1"/>
          </p:cNvCxnSpPr>
          <p:nvPr/>
        </p:nvCxnSpPr>
        <p:spPr>
          <a:xfrm flipV="1">
            <a:off x="5534025" y="3349625"/>
            <a:ext cx="1734820" cy="825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1" idx="1"/>
          </p:cNvCxnSpPr>
          <p:nvPr/>
        </p:nvCxnSpPr>
        <p:spPr>
          <a:xfrm flipV="1">
            <a:off x="5546725" y="2813050"/>
            <a:ext cx="1718945" cy="50990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27" idx="1"/>
          </p:cNvCxnSpPr>
          <p:nvPr/>
        </p:nvCxnSpPr>
        <p:spPr>
          <a:xfrm>
            <a:off x="5540375" y="3402330"/>
            <a:ext cx="1722120" cy="48387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1"/>
          </p:cNvCxnSpPr>
          <p:nvPr/>
        </p:nvCxnSpPr>
        <p:spPr>
          <a:xfrm>
            <a:off x="5514975" y="3481705"/>
            <a:ext cx="1757045" cy="102362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071360" cy="706755"/>
          </a:xfrm>
          <a:prstGeom prst="rect">
            <a:avLst/>
          </a:prstGeom>
          <a:noFill/>
        </p:spPr>
        <p:txBody>
          <a:bodyPr wrap="none" rtlCol="0">
            <a:spAutoFit/>
          </a:bodyPr>
          <a:p>
            <a:pPr algn="l"/>
            <a:r>
              <a:rPr lang="pt-PT" sz="2000" b="1">
                <a:solidFill>
                  <a:schemeClr val="bg1"/>
                </a:solidFill>
                <a:sym typeface="+mn-ea"/>
              </a:rPr>
              <a:t>Amazon SQS </a:t>
            </a:r>
            <a:r>
              <a:rPr lang="pt-PT" altLang="en-US" sz="2000" b="1">
                <a:solidFill>
                  <a:schemeClr val="bg1"/>
                </a:solidFill>
                <a:sym typeface="+mn-ea"/>
              </a:rPr>
              <a:t>CLI Commands and (Python) Boto3</a:t>
            </a:r>
            <a:endParaRPr lang="pt-PT" altLang="en-US" sz="2000" b="1">
              <a:solidFill>
                <a:schemeClr val="bg1"/>
              </a:solidFill>
              <a:sym typeface="+mn-ea"/>
            </a:endParaRPr>
          </a:p>
          <a:p>
            <a:pPr algn="l"/>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4438650" y="6319520"/>
            <a:ext cx="732853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4601210" y="6359525"/>
            <a:ext cx="7020560" cy="275590"/>
          </a:xfrm>
          <a:prstGeom prst="rect">
            <a:avLst/>
          </a:prstGeom>
          <a:noFill/>
        </p:spPr>
        <p:txBody>
          <a:bodyPr wrap="square" rtlCol="0" anchor="t">
            <a:spAutoFit/>
          </a:bodyPr>
          <a:p>
            <a:r>
              <a:rPr lang="en-US" sz="1200">
                <a:solidFill>
                  <a:schemeClr val="bg1"/>
                </a:solidFill>
              </a:rPr>
              <a:t>https://github.com/weder96/joinCommunity2023/blob/main/learning/16_lambda_sqs/README.md</a:t>
            </a:r>
            <a:endParaRPr lang="en-US" sz="1200">
              <a:solidFill>
                <a:schemeClr val="bg1"/>
              </a:solidFill>
            </a:endParaRPr>
          </a:p>
        </p:txBody>
      </p:sp>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4722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stretch>
            <a:fillRect/>
          </a:stretch>
        </p:blipFill>
        <p:spPr>
          <a:xfrm>
            <a:off x="513715" y="1027430"/>
            <a:ext cx="7669530" cy="5247640"/>
          </a:xfrm>
          <a:prstGeom prst="rect">
            <a:avLst/>
          </a:prstGeom>
        </p:spPr>
      </p:pic>
      <p:pic>
        <p:nvPicPr>
          <p:cNvPr id="6" name="Picture 5"/>
          <p:cNvPicPr>
            <a:picLocks noChangeAspect="1"/>
          </p:cNvPicPr>
          <p:nvPr/>
        </p:nvPicPr>
        <p:blipFill>
          <a:blip r:embed="rId5"/>
          <a:stretch>
            <a:fillRect/>
          </a:stretch>
        </p:blipFill>
        <p:spPr>
          <a:xfrm>
            <a:off x="9062720" y="1053465"/>
            <a:ext cx="2559050" cy="25908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 y="0"/>
            <a:ext cx="12153900" cy="68573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EventBridge</a:t>
            </a:r>
            <a:r>
              <a:rPr lang="pt-PT" altLang="en-US" sz="4800">
                <a:solidFill>
                  <a:schemeClr val="bg1"/>
                </a:solidFill>
                <a:latin typeface="Swiss921 BT" panose="020B0806030502050204" charset="0"/>
                <a:cs typeface="Swiss921 BT" panose="020B0806030502050204" charset="0"/>
                <a:sym typeface="+mn-ea"/>
              </a:rPr>
              <a:t> </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05435" y="281305"/>
            <a:ext cx="1216660" cy="12166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2070" y="-30480"/>
            <a:ext cx="12244070" cy="6887845"/>
          </a:xfrm>
          <a:prstGeom prst="rect">
            <a:avLst/>
          </a:prstGeom>
        </p:spPr>
      </p:pic>
      <p:sp>
        <p:nvSpPr>
          <p:cNvPr id="6" name="Rectangles 5"/>
          <p:cNvSpPr/>
          <p:nvPr/>
        </p:nvSpPr>
        <p:spPr>
          <a:xfrm>
            <a:off x="12065" y="-40005"/>
            <a:ext cx="519366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476885" y="51435"/>
            <a:ext cx="216344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dirty="0">
                <a:solidFill>
                  <a:schemeClr val="bg1"/>
                </a:solidFill>
              </a:rPr>
              <a:t>Agenda</a:t>
            </a:r>
            <a:endParaRPr lang="en-US" sz="2000" b="1" dirty="0">
              <a:solidFill>
                <a:schemeClr val="bg1"/>
              </a:solidFill>
            </a:endParaRPr>
          </a:p>
        </p:txBody>
      </p:sp>
      <p:sp>
        <p:nvSpPr>
          <p:cNvPr id="2" name="Text Box 1"/>
          <p:cNvSpPr txBox="1"/>
          <p:nvPr/>
        </p:nvSpPr>
        <p:spPr>
          <a:xfrm>
            <a:off x="409575" y="625475"/>
            <a:ext cx="4466590" cy="4636135"/>
          </a:xfrm>
          <a:prstGeom prst="rect">
            <a:avLst/>
          </a:prstGeom>
          <a:noFill/>
        </p:spPr>
        <p:txBody>
          <a:bodyPr wrap="square" rtlCol="0">
            <a:spAutoFit/>
          </a:bodyPr>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Question AI</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Prerequisites and Tools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Install AWS Command Line Interface (AWS CLI) Linux</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en-US" sz="1400">
                <a:solidFill>
                  <a:schemeClr val="bg1"/>
                </a:solidFill>
                <a:latin typeface="Swiss921 BT" panose="020B0806030502050204" charset="0"/>
                <a:cs typeface="Swiss921 BT" panose="020B0806030502050204" charset="0"/>
                <a:sym typeface="+mn-ea"/>
              </a:rPr>
              <a:t>AWS IDE Toolkits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Serverless</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Storage</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Database</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API Gateway</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Application Integration</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Application Orchestration</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Lambda  Overview</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Architecture Serverless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AWS CDK For Java and Python</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Next Steps </a:t>
            </a:r>
            <a:endParaRPr lang="pt-PT" altLang="en-US" sz="1400">
              <a:solidFill>
                <a:schemeClr val="bg1"/>
              </a:solidFill>
              <a:latin typeface="Swiss921 BT" panose="020B0806030502050204" charset="0"/>
              <a:cs typeface="Swiss921 BT" panose="020B0806030502050204" charset="0"/>
            </a:endParaRPr>
          </a:p>
        </p:txBody>
      </p:sp>
      <p:sp>
        <p:nvSpPr>
          <p:cNvPr id="9" name="Rectangles 8"/>
          <p:cNvSpPr/>
          <p:nvPr/>
        </p:nvSpPr>
        <p:spPr>
          <a:xfrm>
            <a:off x="492760" y="4559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4106545" y="6206490"/>
            <a:ext cx="7786370" cy="46863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60045" y="175895"/>
            <a:ext cx="4566285" cy="398780"/>
          </a:xfrm>
          <a:prstGeom prst="rect">
            <a:avLst/>
          </a:prstGeom>
          <a:noFill/>
        </p:spPr>
        <p:txBody>
          <a:bodyPr wrap="none" rtlCol="0">
            <a:spAutoFit/>
          </a:bodyPr>
          <a:p>
            <a:pPr algn="l"/>
            <a:r>
              <a:rPr lang="pt-PT" altLang="en-US" sz="2000" b="1" dirty="0">
                <a:solidFill>
                  <a:schemeClr val="bg1"/>
                </a:solidFill>
                <a:sym typeface="+mn-ea"/>
              </a:rPr>
              <a:t>What is Amazon EventBridge ?</a:t>
            </a:r>
            <a:endParaRPr lang="pt-PT" altLang="en-US" sz="2000" b="1" dirty="0">
              <a:solidFill>
                <a:schemeClr val="bg1"/>
              </a:solidFill>
              <a:sym typeface="+mn-ea"/>
            </a:endParaRPr>
          </a:p>
        </p:txBody>
      </p:sp>
      <p:sp>
        <p:nvSpPr>
          <p:cNvPr id="2" name="Text Box 1"/>
          <p:cNvSpPr txBox="1"/>
          <p:nvPr/>
        </p:nvSpPr>
        <p:spPr>
          <a:xfrm>
            <a:off x="321945" y="758190"/>
            <a:ext cx="10304780" cy="1322070"/>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Serverless </a:t>
            </a:r>
            <a:r>
              <a:rPr sz="1600" b="1">
                <a:solidFill>
                  <a:schemeClr val="bg1"/>
                </a:solidFill>
                <a:sym typeface="+mn-ea"/>
              </a:rPr>
              <a:t>event bus</a:t>
            </a:r>
            <a:r>
              <a:rPr sz="1600">
                <a:solidFill>
                  <a:schemeClr val="bg1"/>
                </a:solidFill>
                <a:sym typeface="+mn-ea"/>
              </a:rPr>
              <a:t> service for AWS services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Build </a:t>
            </a:r>
            <a:r>
              <a:rPr sz="1600" b="1">
                <a:solidFill>
                  <a:schemeClr val="bg1"/>
                </a:solidFill>
                <a:sym typeface="+mn-ea"/>
              </a:rPr>
              <a:t>event-driven</a:t>
            </a:r>
            <a:r>
              <a:rPr sz="1600">
                <a:solidFill>
                  <a:schemeClr val="bg1"/>
                </a:solidFill>
                <a:sym typeface="+mn-ea"/>
              </a:rPr>
              <a:t> applications at scale using events generated from your apps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Use to connect your applications with data from a variety of sources, </a:t>
            </a:r>
            <a:r>
              <a:rPr sz="1600" b="1">
                <a:solidFill>
                  <a:schemeClr val="bg1"/>
                </a:solidFill>
                <a:sym typeface="+mn-ea"/>
              </a:rPr>
              <a:t>integrated SaaS applications</a:t>
            </a:r>
            <a:endParaRPr sz="1600" b="1">
              <a:solidFill>
                <a:schemeClr val="bg1"/>
              </a:solidFill>
              <a:sym typeface="+mn-ea"/>
            </a:endParaRPr>
          </a:p>
          <a:p>
            <a:pPr indent="0" algn="l">
              <a:buFont typeface="Arial" panose="02080604020202020204" pitchFamily="34" charset="0"/>
              <a:buNone/>
            </a:pPr>
            <a:r>
              <a:rPr sz="1600" b="1">
                <a:solidFill>
                  <a:schemeClr val="bg1"/>
                </a:solidFill>
                <a:sym typeface="+mn-ea"/>
              </a:rPr>
              <a:t>AWS services to targets such as AWS Lambda functions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Formerly </a:t>
            </a:r>
            <a:r>
              <a:rPr sz="1600" b="1">
                <a:solidFill>
                  <a:schemeClr val="bg1"/>
                </a:solidFill>
                <a:sym typeface="+mn-ea"/>
              </a:rPr>
              <a:t>called Amazon CloudWatch Events</a:t>
            </a:r>
            <a:endParaRPr sz="1600" b="1">
              <a:solidFill>
                <a:schemeClr val="bg1"/>
              </a:solidFill>
              <a:sym typeface="+mn-ea"/>
            </a:endParaRPr>
          </a:p>
        </p:txBody>
      </p:sp>
      <p:sp>
        <p:nvSpPr>
          <p:cNvPr id="9" name="Text Box 8"/>
          <p:cNvSpPr txBox="1"/>
          <p:nvPr/>
        </p:nvSpPr>
        <p:spPr>
          <a:xfrm>
            <a:off x="4110990" y="6397625"/>
            <a:ext cx="7776845" cy="275590"/>
          </a:xfrm>
          <a:prstGeom prst="rect">
            <a:avLst/>
          </a:prstGeom>
          <a:noFill/>
        </p:spPr>
        <p:txBody>
          <a:bodyPr wrap="square" rtlCol="0" anchor="t">
            <a:spAutoFit/>
          </a:bodyPr>
          <a:p>
            <a:r>
              <a:rPr lang="en-US" sz="1200">
                <a:solidFill>
                  <a:schemeClr val="bg1"/>
                </a:solidFill>
              </a:rPr>
              <a:t>https://da-public-assets.s3.amazonaws.com/serverlessland/pdf/2021+-+Serverlesspresso+exhibit+-+PDF.pdf</a:t>
            </a:r>
            <a:endParaRPr lang="en-US" sz="1200">
              <a:solidFill>
                <a:schemeClr val="bg1"/>
              </a:solidFill>
            </a:endParaRPr>
          </a:p>
        </p:txBody>
      </p:sp>
      <p:pic>
        <p:nvPicPr>
          <p:cNvPr id="10" name="Picture 9"/>
          <p:cNvPicPr>
            <a:picLocks noChangeAspect="1"/>
          </p:cNvPicPr>
          <p:nvPr/>
        </p:nvPicPr>
        <p:blipFill>
          <a:blip r:embed="rId1"/>
          <a:stretch>
            <a:fillRect/>
          </a:stretch>
        </p:blipFill>
        <p:spPr>
          <a:xfrm>
            <a:off x="2670175" y="2209800"/>
            <a:ext cx="9214485" cy="3611245"/>
          </a:xfrm>
          <a:prstGeom prst="rect">
            <a:avLst/>
          </a:prstGeom>
        </p:spPr>
      </p:pic>
      <p:sp>
        <p:nvSpPr>
          <p:cNvPr id="11" name="Text Box 10"/>
          <p:cNvSpPr txBox="1"/>
          <p:nvPr/>
        </p:nvSpPr>
        <p:spPr>
          <a:xfrm>
            <a:off x="4109720" y="6192520"/>
            <a:ext cx="4168775" cy="275590"/>
          </a:xfrm>
          <a:prstGeom prst="rect">
            <a:avLst/>
          </a:prstGeom>
          <a:noFill/>
        </p:spPr>
        <p:txBody>
          <a:bodyPr wrap="square" rtlCol="0" anchor="t">
            <a:spAutoFit/>
          </a:bodyPr>
          <a:p>
            <a:r>
              <a:rPr lang="en-US" sz="1200">
                <a:solidFill>
                  <a:schemeClr val="bg1"/>
                </a:solidFill>
              </a:rPr>
              <a:t>https://serverlessland.com/patterns</a:t>
            </a:r>
            <a:endParaRPr lang="en-US" sz="1200">
              <a:solidFill>
                <a:schemeClr val="bg1"/>
              </a:solidFill>
            </a:endParaRPr>
          </a:p>
        </p:txBody>
      </p:sp>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4106545" y="6411595"/>
            <a:ext cx="778637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31470" y="175895"/>
            <a:ext cx="2692400" cy="398780"/>
          </a:xfrm>
          <a:prstGeom prst="rect">
            <a:avLst/>
          </a:prstGeom>
          <a:noFill/>
        </p:spPr>
        <p:txBody>
          <a:bodyPr wrap="none" rtlCol="0">
            <a:spAutoFit/>
          </a:bodyPr>
          <a:p>
            <a:pPr algn="l"/>
            <a:r>
              <a:rPr lang="pt-PT" altLang="en-US" sz="2000" b="1" dirty="0">
                <a:solidFill>
                  <a:schemeClr val="bg1"/>
                </a:solidFill>
                <a:sym typeface="+mn-ea"/>
              </a:rPr>
              <a:t>What are events?</a:t>
            </a:r>
            <a:endParaRPr lang="pt-PT" altLang="en-US" sz="2000" b="1" dirty="0">
              <a:solidFill>
                <a:schemeClr val="bg1"/>
              </a:solidFill>
              <a:sym typeface="+mn-ea"/>
            </a:endParaRPr>
          </a:p>
        </p:txBody>
      </p:sp>
      <p:sp>
        <p:nvSpPr>
          <p:cNvPr id="2" name="Text Box 1"/>
          <p:cNvSpPr txBox="1"/>
          <p:nvPr/>
        </p:nvSpPr>
        <p:spPr>
          <a:xfrm>
            <a:off x="321945" y="1139190"/>
            <a:ext cx="10304780" cy="1814830"/>
          </a:xfrm>
          <a:prstGeom prst="rect">
            <a:avLst/>
          </a:prstGeom>
          <a:noFill/>
        </p:spPr>
        <p:txBody>
          <a:bodyPr wrap="square" rtlCol="0">
            <a:spAutoFit/>
          </a:bodyPr>
          <a:p>
            <a:pPr marL="342900" indent="-342900" algn="l">
              <a:buFont typeface="+mj-lt"/>
              <a:buAutoNum type="arabicPeriod"/>
            </a:pPr>
            <a:r>
              <a:rPr sz="1600">
                <a:solidFill>
                  <a:schemeClr val="bg1"/>
                </a:solidFill>
                <a:sym typeface="+mn-ea"/>
              </a:rPr>
              <a:t>An event is defined in JSON</a:t>
            </a:r>
            <a:endParaRPr sz="1600">
              <a:solidFill>
                <a:schemeClr val="bg1"/>
              </a:solidFill>
              <a:sym typeface="+mn-ea"/>
            </a:endParaRPr>
          </a:p>
          <a:p>
            <a:pPr marL="342900" indent="-342900" algn="l">
              <a:buFont typeface="+mj-lt"/>
              <a:buAutoNum type="arabicPeriod"/>
            </a:pPr>
            <a:r>
              <a:rPr sz="1600">
                <a:solidFill>
                  <a:schemeClr val="bg1"/>
                </a:solidFill>
                <a:sym typeface="+mn-ea"/>
              </a:rPr>
              <a:t>"Detail" is application specific</a:t>
            </a:r>
            <a:endParaRPr sz="1600">
              <a:solidFill>
                <a:schemeClr val="bg1"/>
              </a:solidFill>
              <a:sym typeface="+mn-ea"/>
            </a:endParaRPr>
          </a:p>
          <a:p>
            <a:pPr marL="342900" indent="-342900" algn="l">
              <a:buFont typeface="+mj-lt"/>
              <a:buAutoNum type="arabicPeriod"/>
            </a:pPr>
            <a:r>
              <a:rPr sz="1600">
                <a:solidFill>
                  <a:schemeClr val="bg1"/>
                </a:solidFill>
                <a:sym typeface="+mn-ea"/>
              </a:rPr>
              <a:t>Envelope attributes are provided by</a:t>
            </a:r>
            <a:endParaRPr sz="1600">
              <a:solidFill>
                <a:schemeClr val="bg1"/>
              </a:solidFill>
              <a:sym typeface="+mn-ea"/>
            </a:endParaRPr>
          </a:p>
          <a:p>
            <a:pPr marL="342900" indent="-342900" algn="l">
              <a:buFont typeface="+mj-lt"/>
              <a:buAutoNum type="arabicPeriod"/>
            </a:pPr>
            <a:r>
              <a:rPr sz="1600">
                <a:solidFill>
                  <a:schemeClr val="bg1"/>
                </a:solidFill>
                <a:sym typeface="+mn-ea"/>
              </a:rPr>
              <a:t>Amazon EventBridge</a:t>
            </a:r>
            <a:endParaRPr sz="1600">
              <a:solidFill>
                <a:schemeClr val="bg1"/>
              </a:solidFill>
              <a:sym typeface="+mn-ea"/>
            </a:endParaRPr>
          </a:p>
          <a:p>
            <a:pPr marL="342900" indent="-342900" algn="l">
              <a:buFont typeface="+mj-lt"/>
              <a:buAutoNum type="arabicPeriod"/>
            </a:pPr>
            <a:r>
              <a:rPr sz="1600">
                <a:solidFill>
                  <a:schemeClr val="bg1"/>
                </a:solidFill>
                <a:sym typeface="+mn-ea"/>
              </a:rPr>
              <a:t>Producers create events</a:t>
            </a:r>
            <a:endParaRPr sz="1600">
              <a:solidFill>
                <a:schemeClr val="bg1"/>
              </a:solidFill>
              <a:sym typeface="+mn-ea"/>
            </a:endParaRPr>
          </a:p>
          <a:p>
            <a:pPr marL="342900" indent="-342900" algn="l">
              <a:buFont typeface="+mj-lt"/>
              <a:buAutoNum type="arabicPeriod"/>
            </a:pPr>
            <a:r>
              <a:rPr sz="1600">
                <a:solidFill>
                  <a:schemeClr val="bg1"/>
                </a:solidFill>
                <a:sym typeface="+mn-ea"/>
              </a:rPr>
              <a:t>Consumers choose which events to</a:t>
            </a:r>
            <a:endParaRPr sz="1600">
              <a:solidFill>
                <a:schemeClr val="bg1"/>
              </a:solidFill>
              <a:sym typeface="+mn-ea"/>
            </a:endParaRPr>
          </a:p>
          <a:p>
            <a:pPr marL="342900" indent="-342900" algn="l">
              <a:buFont typeface="+mj-lt"/>
              <a:buAutoNum type="arabicPeriod"/>
            </a:pPr>
            <a:r>
              <a:rPr lang="pt-PT" sz="1600">
                <a:solidFill>
                  <a:schemeClr val="bg1"/>
                </a:solidFill>
                <a:sym typeface="+mn-ea"/>
              </a:rPr>
              <a:t>L</a:t>
            </a:r>
            <a:r>
              <a:rPr sz="1600">
                <a:solidFill>
                  <a:schemeClr val="bg1"/>
                </a:solidFill>
                <a:sym typeface="+mn-ea"/>
              </a:rPr>
              <a:t>isten to by using rules</a:t>
            </a:r>
            <a:endParaRPr sz="1600">
              <a:solidFill>
                <a:schemeClr val="bg1"/>
              </a:solidFill>
              <a:sym typeface="+mn-ea"/>
            </a:endParaRPr>
          </a:p>
        </p:txBody>
      </p:sp>
      <p:sp>
        <p:nvSpPr>
          <p:cNvPr id="9" name="Text Box 8"/>
          <p:cNvSpPr txBox="1"/>
          <p:nvPr/>
        </p:nvSpPr>
        <p:spPr>
          <a:xfrm>
            <a:off x="4127500" y="6397625"/>
            <a:ext cx="7776845" cy="275590"/>
          </a:xfrm>
          <a:prstGeom prst="rect">
            <a:avLst/>
          </a:prstGeom>
          <a:noFill/>
        </p:spPr>
        <p:txBody>
          <a:bodyPr wrap="square" rtlCol="0" anchor="t">
            <a:spAutoFit/>
          </a:bodyPr>
          <a:p>
            <a:r>
              <a:rPr lang="en-US" sz="1200">
                <a:solidFill>
                  <a:schemeClr val="bg1"/>
                </a:solidFill>
              </a:rPr>
              <a:t>https://da-public-assets.s3.amazonaws.com/serverlessland/pdf/2021+-+Serverlesspresso+exhibit+-+PDF.pdf</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6623685" y="836930"/>
            <a:ext cx="4305300" cy="4010025"/>
          </a:xfrm>
          <a:prstGeom prst="rect">
            <a:avLst/>
          </a:prstGeom>
        </p:spPr>
      </p:pic>
      <p:sp>
        <p:nvSpPr>
          <p:cNvPr id="5" name="Rectangles 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4" name="Curved Connector 13"/>
          <p:cNvCxnSpPr/>
          <p:nvPr/>
        </p:nvCxnSpPr>
        <p:spPr>
          <a:xfrm flipV="1">
            <a:off x="3241675" y="2282190"/>
            <a:ext cx="95631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5"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84600" y="218884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urved Connector 4"/>
          <p:cNvCxnSpPr/>
          <p:nvPr/>
        </p:nvCxnSpPr>
        <p:spPr>
          <a:xfrm flipV="1">
            <a:off x="1720215" y="2232660"/>
            <a:ext cx="95631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7" name="Rectangles 6"/>
          <p:cNvSpPr/>
          <p:nvPr/>
        </p:nvSpPr>
        <p:spPr>
          <a:xfrm>
            <a:off x="228600" y="6493510"/>
            <a:ext cx="606806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54965" y="284480"/>
            <a:ext cx="5128895" cy="398780"/>
          </a:xfrm>
          <a:prstGeom prst="rect">
            <a:avLst/>
          </a:prstGeom>
          <a:noFill/>
        </p:spPr>
        <p:txBody>
          <a:bodyPr wrap="none" rtlCol="0">
            <a:spAutoFit/>
          </a:bodyPr>
          <a:p>
            <a:pPr algn="l"/>
            <a:r>
              <a:rPr lang="pt-PT" altLang="en-US" sz="2000" b="1" dirty="0">
                <a:solidFill>
                  <a:schemeClr val="bg1"/>
                </a:solidFill>
                <a:sym typeface="+mn-ea"/>
              </a:rPr>
              <a:t>Understanding EventBridge target</a:t>
            </a:r>
            <a:endParaRPr lang="pt-PT" altLang="en-US" sz="2000" b="1" dirty="0">
              <a:solidFill>
                <a:schemeClr val="bg1"/>
              </a:solidFill>
              <a:sym typeface="+mn-ea"/>
            </a:endParaRPr>
          </a:p>
        </p:txBody>
      </p:sp>
      <p:sp>
        <p:nvSpPr>
          <p:cNvPr id="9" name="Text Box 8"/>
          <p:cNvSpPr txBox="1"/>
          <p:nvPr/>
        </p:nvSpPr>
        <p:spPr>
          <a:xfrm>
            <a:off x="227965" y="6479540"/>
            <a:ext cx="6024245" cy="275590"/>
          </a:xfrm>
          <a:prstGeom prst="rect">
            <a:avLst/>
          </a:prstGeom>
          <a:noFill/>
        </p:spPr>
        <p:txBody>
          <a:bodyPr wrap="square" rtlCol="0" anchor="t">
            <a:spAutoFit/>
          </a:bodyPr>
          <a:p>
            <a:r>
              <a:rPr lang="en-US" sz="1200">
                <a:solidFill>
                  <a:schemeClr val="bg1"/>
                </a:solidFill>
              </a:rPr>
              <a:t>Serverless Visuals: Small bite sized visuals about Amazon</a:t>
            </a:r>
            <a:r>
              <a:rPr lang="pt-PT" altLang="en-US" sz="1200">
                <a:solidFill>
                  <a:schemeClr val="bg1"/>
                </a:solidFill>
              </a:rPr>
              <a:t> </a:t>
            </a:r>
            <a:r>
              <a:rPr lang="en-US" sz="1200">
                <a:solidFill>
                  <a:schemeClr val="bg1"/>
                </a:solidFill>
              </a:rPr>
              <a:t>EventBridge</a:t>
            </a:r>
            <a:r>
              <a:rPr lang="pt-PT" altLang="en-US" sz="1200">
                <a:solidFill>
                  <a:schemeClr val="bg1"/>
                </a:solidFill>
              </a:rPr>
              <a:t> </a:t>
            </a:r>
            <a:r>
              <a:rPr lang="en-US" sz="1200">
                <a:solidFill>
                  <a:schemeClr val="bg1"/>
                </a:solidFill>
              </a:rPr>
              <a:t>David Boyne</a:t>
            </a:r>
            <a:endParaRPr lang="en-US" sz="1200">
              <a:solidFill>
                <a:schemeClr val="bg1"/>
              </a:solidFill>
            </a:endParaRPr>
          </a:p>
        </p:txBody>
      </p:sp>
      <p:cxnSp>
        <p:nvCxnSpPr>
          <p:cNvPr id="8" name="Curved Connector 7"/>
          <p:cNvCxnSpPr>
            <a:endCxn id="21" idx="1"/>
          </p:cNvCxnSpPr>
          <p:nvPr/>
        </p:nvCxnSpPr>
        <p:spPr>
          <a:xfrm flipV="1">
            <a:off x="354330" y="2249805"/>
            <a:ext cx="50292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2"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3865" y="2122170"/>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26"/>
          <p:cNvSpPr txBox="1"/>
          <p:nvPr/>
        </p:nvSpPr>
        <p:spPr>
          <a:xfrm>
            <a:off x="288608" y="3449955"/>
            <a:ext cx="1920875" cy="275590"/>
          </a:xfrm>
          <a:prstGeom prst="rect">
            <a:avLst/>
          </a:prstGeom>
          <a:noFill/>
        </p:spPr>
        <p:txBody>
          <a:bodyPr wrap="none" rtlCol="0">
            <a:spAutoFit/>
          </a:bodyPr>
          <a:p>
            <a:pPr algn="ctr"/>
            <a:r>
              <a:rPr lang="pt-PT" altLang="en-US" sz="1200">
                <a:solidFill>
                  <a:schemeClr val="bg1"/>
                </a:solidFill>
                <a:latin typeface="Neuropolitical Rg" panose="020B0605020201080104" charset="0"/>
                <a:cs typeface="Neuropolitical Rg" panose="020B0605020201080104" charset="0"/>
              </a:rPr>
              <a:t>What are target ? </a:t>
            </a:r>
            <a:endParaRPr lang="pt-PT" altLang="en-US" sz="1200">
              <a:solidFill>
                <a:schemeClr val="bg1"/>
              </a:solidFill>
              <a:latin typeface="Neuropolitical Rg" panose="020B0605020201080104" charset="0"/>
              <a:cs typeface="Neuropolitical Rg" panose="020B0605020201080104" charset="0"/>
            </a:endParaRPr>
          </a:p>
        </p:txBody>
      </p:sp>
      <p:sp>
        <p:nvSpPr>
          <p:cNvPr id="21" name="Rounded Rectangle 20"/>
          <p:cNvSpPr/>
          <p:nvPr/>
        </p:nvSpPr>
        <p:spPr>
          <a:xfrm>
            <a:off x="857250" y="208026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1126490" y="21012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31" name="Rounded Rectangle 30"/>
          <p:cNvSpPr/>
          <p:nvPr/>
        </p:nvSpPr>
        <p:spPr>
          <a:xfrm>
            <a:off x="4239895" y="2102485"/>
            <a:ext cx="107124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4509135" y="2123440"/>
            <a:ext cx="599440" cy="275590"/>
          </a:xfrm>
          <a:prstGeom prst="rect">
            <a:avLst/>
          </a:prstGeom>
          <a:noFill/>
        </p:spPr>
        <p:txBody>
          <a:bodyPr wrap="none" rtlCol="0">
            <a:spAutoFit/>
          </a:bodyPr>
          <a:p>
            <a:r>
              <a:rPr lang="pt-PT" altLang="en-US" sz="1200">
                <a:solidFill>
                  <a:schemeClr val="bg1"/>
                </a:solidFill>
              </a:rPr>
              <a:t>target</a:t>
            </a:r>
            <a:endParaRPr lang="pt-PT" altLang="en-US" sz="1200">
              <a:solidFill>
                <a:schemeClr val="bg1"/>
              </a:solidFill>
            </a:endParaRPr>
          </a:p>
        </p:txBody>
      </p:sp>
      <p:sp>
        <p:nvSpPr>
          <p:cNvPr id="34" name="Text Box 33"/>
          <p:cNvSpPr txBox="1"/>
          <p:nvPr/>
        </p:nvSpPr>
        <p:spPr>
          <a:xfrm>
            <a:off x="1660525" y="1280795"/>
            <a:ext cx="136906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Does not know about</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consumers decoupled</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4" idx="0"/>
          </p:cNvCxnSpPr>
          <p:nvPr/>
        </p:nvCxnSpPr>
        <p:spPr>
          <a:xfrm rot="10800000" flipV="1">
            <a:off x="843915" y="147955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4436110" y="2989580"/>
            <a:ext cx="92202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Also knoe as</a:t>
            </a:r>
            <a:endParaRPr lang="pt-PT" altLang="en-US" sz="1200">
              <a:solidFill>
                <a:schemeClr val="bg1"/>
              </a:solidFill>
              <a:latin typeface="Janda Cheerful Script" panose="02000505000000020003" charset="0"/>
              <a:cs typeface="Janda Cheerful Script" panose="02000505000000020003" charset="0"/>
            </a:endParaRPr>
          </a:p>
          <a:p>
            <a:pPr algn="ctr"/>
            <a:r>
              <a:rPr lang="pt-PT" altLang="en-US" sz="1200">
                <a:solidFill>
                  <a:schemeClr val="bg1"/>
                </a:solidFill>
                <a:latin typeface="Janda Cheerful Script" panose="02000505000000020003" charset="0"/>
                <a:cs typeface="Janda Cheerful Script" panose="02000505000000020003" charset="0"/>
              </a:rPr>
              <a:t>consumer</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6200000">
            <a:off x="4721225" y="2689225"/>
            <a:ext cx="378460" cy="99695"/>
          </a:xfrm>
          <a:prstGeom prst="curvedConnector3">
            <a:avLst>
              <a:gd name="adj1" fmla="val 49916"/>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1" name="Curved Connector 70"/>
          <p:cNvCxnSpPr/>
          <p:nvPr/>
        </p:nvCxnSpPr>
        <p:spPr>
          <a:xfrm>
            <a:off x="7877175" y="2966085"/>
            <a:ext cx="476885" cy="3175"/>
          </a:xfrm>
          <a:prstGeom prst="curvedConnector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73"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5680" y="2729865"/>
            <a:ext cx="500380"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0"/>
          <p:cNvSpPr txBox="1">
            <a:spLocks noChangeArrowheads="1"/>
          </p:cNvSpPr>
          <p:nvPr/>
        </p:nvSpPr>
        <p:spPr bwMode="auto">
          <a:xfrm>
            <a:off x="9635490" y="3307080"/>
            <a:ext cx="100076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7" name="Rounded Rectangle 76"/>
          <p:cNvSpPr/>
          <p:nvPr/>
        </p:nvSpPr>
        <p:spPr>
          <a:xfrm>
            <a:off x="6628130" y="279146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 name="Text Box 77"/>
          <p:cNvSpPr txBox="1"/>
          <p:nvPr/>
        </p:nvSpPr>
        <p:spPr>
          <a:xfrm>
            <a:off x="6897370" y="28124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80" name="Text Box 79"/>
          <p:cNvSpPr txBox="1"/>
          <p:nvPr/>
        </p:nvSpPr>
        <p:spPr>
          <a:xfrm>
            <a:off x="8003540" y="1634490"/>
            <a:ext cx="1885315"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Bus need permissions</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to talk to targewt(ex lambda)</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81" name="Curved Connector 80"/>
          <p:cNvCxnSpPr/>
          <p:nvPr/>
        </p:nvCxnSpPr>
        <p:spPr>
          <a:xfrm rot="10800000" flipV="1">
            <a:off x="7218045" y="1864995"/>
            <a:ext cx="866775" cy="815340"/>
          </a:xfrm>
          <a:prstGeom prst="curvedConnector3">
            <a:avLst>
              <a:gd name="adj1" fmla="val 49963"/>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2666365" y="2101215"/>
            <a:ext cx="1018540"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935605" y="2122170"/>
            <a:ext cx="448945" cy="275590"/>
          </a:xfrm>
          <a:prstGeom prst="rect">
            <a:avLst/>
          </a:prstGeom>
          <a:noFill/>
        </p:spPr>
        <p:txBody>
          <a:bodyPr wrap="none" rtlCol="0">
            <a:spAutoFit/>
          </a:bodyPr>
          <a:p>
            <a:r>
              <a:rPr lang="pt-PT" altLang="en-US" sz="1200">
                <a:solidFill>
                  <a:schemeClr val="bg1"/>
                </a:solidFill>
              </a:rPr>
              <a:t>rule</a:t>
            </a:r>
            <a:endParaRPr lang="pt-PT" altLang="en-US" sz="1200">
              <a:solidFill>
                <a:schemeClr val="bg1"/>
              </a:solidFill>
            </a:endParaRPr>
          </a:p>
        </p:txBody>
      </p:sp>
      <p:pic>
        <p:nvPicPr>
          <p:cNvPr id="13"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63140" y="213931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Curved Connector 15"/>
          <p:cNvCxnSpPr/>
          <p:nvPr/>
        </p:nvCxnSpPr>
        <p:spPr>
          <a:xfrm rot="16200000">
            <a:off x="2795905" y="2689225"/>
            <a:ext cx="378460" cy="99695"/>
          </a:xfrm>
          <a:prstGeom prst="curvedConnector3">
            <a:avLst>
              <a:gd name="adj1" fmla="val 49916"/>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2524125" y="2869565"/>
            <a:ext cx="1076325"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filter out events</a:t>
            </a:r>
            <a:endParaRPr lang="pt-PT" altLang="en-US" sz="1200">
              <a:solidFill>
                <a:schemeClr val="bg1"/>
              </a:solidFill>
              <a:latin typeface="Janda Cheerful Script" panose="02000505000000020003" charset="0"/>
              <a:cs typeface="Janda Cheerful Script" panose="02000505000000020003" charset="0"/>
            </a:endParaRPr>
          </a:p>
        </p:txBody>
      </p:sp>
      <p:sp>
        <p:nvSpPr>
          <p:cNvPr id="20" name="Rounded Rectangle 19"/>
          <p:cNvSpPr/>
          <p:nvPr/>
        </p:nvSpPr>
        <p:spPr>
          <a:xfrm>
            <a:off x="8346440" y="2806700"/>
            <a:ext cx="1018540"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8615680" y="2827655"/>
            <a:ext cx="448945" cy="275590"/>
          </a:xfrm>
          <a:prstGeom prst="rect">
            <a:avLst/>
          </a:prstGeom>
          <a:noFill/>
        </p:spPr>
        <p:txBody>
          <a:bodyPr wrap="none" rtlCol="0">
            <a:spAutoFit/>
          </a:bodyPr>
          <a:p>
            <a:r>
              <a:rPr lang="pt-PT" altLang="en-US" sz="1200">
                <a:solidFill>
                  <a:schemeClr val="bg1"/>
                </a:solidFill>
              </a:rPr>
              <a:t>rule</a:t>
            </a:r>
            <a:endParaRPr lang="pt-PT" altLang="en-US" sz="1200">
              <a:solidFill>
                <a:schemeClr val="bg1"/>
              </a:solidFill>
            </a:endParaRPr>
          </a:p>
        </p:txBody>
      </p:sp>
      <p:cxnSp>
        <p:nvCxnSpPr>
          <p:cNvPr id="24" name="Curved Connector 23"/>
          <p:cNvCxnSpPr/>
          <p:nvPr/>
        </p:nvCxnSpPr>
        <p:spPr>
          <a:xfrm>
            <a:off x="9305290" y="2974340"/>
            <a:ext cx="476885" cy="3175"/>
          </a:xfrm>
          <a:prstGeom prst="curvedConnector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5" name="Text Box 24"/>
          <p:cNvSpPr txBox="1"/>
          <p:nvPr/>
        </p:nvSpPr>
        <p:spPr>
          <a:xfrm>
            <a:off x="6449061" y="4022090"/>
            <a:ext cx="2065020" cy="275590"/>
          </a:xfrm>
          <a:prstGeom prst="rect">
            <a:avLst/>
          </a:prstGeom>
          <a:noFill/>
        </p:spPr>
        <p:txBody>
          <a:bodyPr wrap="none" rtlCol="0">
            <a:spAutoFit/>
          </a:bodyPr>
          <a:p>
            <a:pPr algn="ctr"/>
            <a:r>
              <a:rPr lang="pt-PT" altLang="en-US" sz="1200">
                <a:solidFill>
                  <a:schemeClr val="bg1"/>
                </a:solidFill>
                <a:latin typeface="Neuropolitical Rg" panose="020B0605020201080104" charset="0"/>
                <a:cs typeface="Neuropolitical Rg" panose="020B0605020201080104" charset="0"/>
              </a:rPr>
              <a:t>Target Permissions </a:t>
            </a:r>
            <a:endParaRPr lang="pt-PT" altLang="en-US" sz="1200">
              <a:solidFill>
                <a:schemeClr val="bg1"/>
              </a:solidFill>
              <a:latin typeface="Neuropolitical Rg" panose="020B0605020201080104" charset="0"/>
              <a:cs typeface="Neuropolitical Rg" panose="020B0605020201080104" charset="0"/>
            </a:endParaRPr>
          </a:p>
        </p:txBody>
      </p:sp>
      <p:sp>
        <p:nvSpPr>
          <p:cNvPr id="26" name="Text Box 25"/>
          <p:cNvSpPr txBox="1"/>
          <p:nvPr/>
        </p:nvSpPr>
        <p:spPr>
          <a:xfrm>
            <a:off x="10773410" y="3145155"/>
            <a:ext cx="1047750"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Target Example</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29" name="Curved Connector 28"/>
          <p:cNvCxnSpPr>
            <a:endCxn id="73" idx="3"/>
          </p:cNvCxnSpPr>
          <p:nvPr/>
        </p:nvCxnSpPr>
        <p:spPr>
          <a:xfrm rot="10800000">
            <a:off x="10386060" y="2980055"/>
            <a:ext cx="811530" cy="104140"/>
          </a:xfrm>
          <a:prstGeom prst="curvedConnector3">
            <a:avLst>
              <a:gd name="adj1" fmla="val 50000"/>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80" idx="3"/>
          </p:cNvCxnSpPr>
          <p:nvPr/>
        </p:nvCxnSpPr>
        <p:spPr>
          <a:xfrm>
            <a:off x="9888855" y="1864995"/>
            <a:ext cx="179070" cy="788035"/>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36" name="Picture 35" descr="lock"/>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3155" y="2118360"/>
            <a:ext cx="245745" cy="280670"/>
          </a:xfrm>
          <a:prstGeom prst="rect">
            <a:avLst/>
          </a:prstGeom>
        </p:spPr>
      </p:pic>
      <p:sp>
        <p:nvSpPr>
          <p:cNvPr id="37" name="Text Box 36"/>
          <p:cNvSpPr txBox="1"/>
          <p:nvPr/>
        </p:nvSpPr>
        <p:spPr>
          <a:xfrm>
            <a:off x="546100" y="3834765"/>
            <a:ext cx="4404360" cy="398780"/>
          </a:xfrm>
          <a:prstGeom prst="rect">
            <a:avLst/>
          </a:prstGeom>
          <a:noFill/>
        </p:spPr>
        <p:txBody>
          <a:bodyPr wrap="none" rtlCol="0">
            <a:spAutoFit/>
          </a:bodyPr>
          <a:p>
            <a:r>
              <a:rPr lang="pt-PT" altLang="en-US" sz="1000">
                <a:solidFill>
                  <a:schemeClr val="bg1"/>
                </a:solidFill>
                <a:latin typeface="Neuropolitical Rg" panose="020B0605020201080104" charset="0"/>
                <a:cs typeface="Neuropolitical Rg" panose="020B0605020201080104" charset="0"/>
              </a:rPr>
              <a:t>Targets are consumer of you events</a:t>
            </a:r>
            <a:endParaRPr lang="pt-PT" altLang="en-US" sz="1000">
              <a:solidFill>
                <a:schemeClr val="bg1"/>
              </a:solidFill>
              <a:latin typeface="Neuropolitical Rg" panose="020B0605020201080104" charset="0"/>
              <a:cs typeface="Neuropolitical Rg" panose="020B0605020201080104" charset="0"/>
            </a:endParaRPr>
          </a:p>
          <a:p>
            <a:r>
              <a:rPr lang="pt-PT" altLang="en-US" sz="1000">
                <a:solidFill>
                  <a:schemeClr val="bg1"/>
                </a:solidFill>
                <a:latin typeface="Neuropolitical Rg" panose="020B0605020201080104" charset="0"/>
                <a:cs typeface="Neuropolitical Rg" panose="020B0605020201080104" charset="0"/>
              </a:rPr>
              <a:t>use rules to process events before reaching targets</a:t>
            </a:r>
            <a:endParaRPr lang="pt-PT" altLang="en-US" sz="1000">
              <a:solidFill>
                <a:schemeClr val="bg1"/>
              </a:solidFill>
              <a:latin typeface="Neuropolitical Rg" panose="020B0605020201080104" charset="0"/>
              <a:cs typeface="Neuropolitical Rg" panose="020B0605020201080104" charset="0"/>
            </a:endParaRPr>
          </a:p>
        </p:txBody>
      </p:sp>
      <p:sp>
        <p:nvSpPr>
          <p:cNvPr id="47" name="Text Box 46"/>
          <p:cNvSpPr txBox="1"/>
          <p:nvPr/>
        </p:nvSpPr>
        <p:spPr>
          <a:xfrm>
            <a:off x="6699250" y="4389120"/>
            <a:ext cx="3437255" cy="398780"/>
          </a:xfrm>
          <a:prstGeom prst="rect">
            <a:avLst/>
          </a:prstGeom>
          <a:noFill/>
        </p:spPr>
        <p:txBody>
          <a:bodyPr wrap="none" rtlCol="0">
            <a:spAutoFit/>
          </a:bodyPr>
          <a:p>
            <a:r>
              <a:rPr lang="pt-PT" altLang="en-US" sz="1000">
                <a:solidFill>
                  <a:schemeClr val="bg1"/>
                </a:solidFill>
                <a:latin typeface="Neuropolitical Rg" panose="020B0605020201080104" charset="0"/>
                <a:cs typeface="Neuropolitical Rg" panose="020B0605020201080104" charset="0"/>
              </a:rPr>
              <a:t>Your eventBridge bus need permissions</a:t>
            </a:r>
            <a:endParaRPr lang="pt-PT" altLang="en-US" sz="1000">
              <a:solidFill>
                <a:schemeClr val="bg1"/>
              </a:solidFill>
              <a:latin typeface="Neuropolitical Rg" panose="020B0605020201080104" charset="0"/>
              <a:cs typeface="Neuropolitical Rg" panose="020B0605020201080104" charset="0"/>
            </a:endParaRPr>
          </a:p>
          <a:p>
            <a:r>
              <a:rPr lang="pt-PT" altLang="en-US" sz="1000">
                <a:solidFill>
                  <a:schemeClr val="bg1"/>
                </a:solidFill>
                <a:latin typeface="Neuropolitical Rg" panose="020B0605020201080104" charset="0"/>
                <a:cs typeface="Neuropolitical Rg" panose="020B0605020201080104" charset="0"/>
              </a:rPr>
              <a:t>to send events to targets</a:t>
            </a:r>
            <a:endParaRPr lang="pt-PT" altLang="en-US" sz="1000">
              <a:solidFill>
                <a:schemeClr val="bg1"/>
              </a:solidFill>
              <a:latin typeface="Neuropolitical Rg" panose="020B0605020201080104" charset="0"/>
              <a:cs typeface="Neuropolitical Rg" panose="020B0605020201080104" charset="0"/>
            </a:endParaRPr>
          </a:p>
        </p:txBody>
      </p:sp>
      <p:sp>
        <p:nvSpPr>
          <p:cNvPr id="2" name="Rectangles 1"/>
          <p:cNvSpPr/>
          <p:nvPr/>
        </p:nvSpPr>
        <p:spPr>
          <a:xfrm>
            <a:off x="450215" y="720725"/>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a:t>
            </a:r>
            <a:r>
              <a:rPr lang="pt-PT" sz="2000" b="1">
                <a:solidFill>
                  <a:schemeClr val="bg1"/>
                </a:solidFill>
                <a:sym typeface="+mn-ea"/>
              </a:rPr>
              <a:t>EventBridge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7589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775200" y="6409690"/>
            <a:ext cx="6979285" cy="275590"/>
          </a:xfrm>
          <a:prstGeom prst="rect">
            <a:avLst/>
          </a:prstGeom>
          <a:noFill/>
        </p:spPr>
        <p:txBody>
          <a:bodyPr wrap="square" rtlCol="0" anchor="t">
            <a:spAutoFit/>
          </a:bodyPr>
          <a:p>
            <a:r>
              <a:rPr lang="en-US" sz="1200">
                <a:solidFill>
                  <a:schemeClr val="bg1"/>
                </a:solidFill>
              </a:rPr>
              <a:t>https://github.com/weder96/joinCommunity2023/blob/main/learning/19_eventbridge/README.md</a:t>
            </a:r>
            <a:endParaRPr lang="en-US" sz="1200">
              <a:solidFill>
                <a:schemeClr val="bg1"/>
              </a:solidFill>
            </a:endParaRPr>
          </a:p>
        </p:txBody>
      </p:sp>
      <p:pic>
        <p:nvPicPr>
          <p:cNvPr id="7" name="Graphic 19"/>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439400" y="495363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1"/>
          <p:cNvSpPr txBox="1">
            <a:spLocks noChangeArrowheads="1"/>
          </p:cNvSpPr>
          <p:nvPr/>
        </p:nvSpPr>
        <p:spPr bwMode="auto">
          <a:xfrm>
            <a:off x="9682163" y="5725160"/>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 name="Picture 8"/>
          <p:cNvPicPr>
            <a:picLocks noChangeAspect="1"/>
          </p:cNvPicPr>
          <p:nvPr/>
        </p:nvPicPr>
        <p:blipFill>
          <a:blip r:embed="rId3"/>
          <a:stretch>
            <a:fillRect/>
          </a:stretch>
        </p:blipFill>
        <p:spPr>
          <a:xfrm>
            <a:off x="456565" y="887095"/>
            <a:ext cx="9246235" cy="5260975"/>
          </a:xfrm>
          <a:prstGeom prst="rect">
            <a:avLst/>
          </a:prstGeom>
        </p:spPr>
      </p:pic>
      <p:pic>
        <p:nvPicPr>
          <p:cNvPr id="10" name="Picture 9"/>
          <p:cNvPicPr>
            <a:picLocks noChangeAspect="1"/>
          </p:cNvPicPr>
          <p:nvPr/>
        </p:nvPicPr>
        <p:blipFill>
          <a:blip r:embed="rId4"/>
          <a:stretch>
            <a:fillRect/>
          </a:stretch>
        </p:blipFill>
        <p:spPr>
          <a:xfrm>
            <a:off x="9450705" y="877570"/>
            <a:ext cx="2524125" cy="2562225"/>
          </a:xfrm>
          <a:prstGeom prst="rect">
            <a:avLst/>
          </a:prstGeom>
        </p:spPr>
      </p:pic>
      <p:sp>
        <p:nvSpPr>
          <p:cNvPr id="11" name="Rectangles 10"/>
          <p:cNvSpPr/>
          <p:nvPr/>
        </p:nvSpPr>
        <p:spPr>
          <a:xfrm>
            <a:off x="456565" y="3220720"/>
            <a:ext cx="1732280" cy="9880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0750" y="-14605"/>
            <a:ext cx="10001250" cy="681355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58445" y="1496060"/>
            <a:ext cx="3850005" cy="222567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Application</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Orchestration</a:t>
            </a:r>
            <a:endParaRPr lang="pt-PT" altLang="en-US" sz="4800">
              <a:solidFill>
                <a:schemeClr val="bg1"/>
              </a:solidFill>
              <a:latin typeface="Swiss921 BT" panose="020B0806030502050204" charset="0"/>
              <a:cs typeface="Swiss921 BT" panose="020B0806030502050204" charset="0"/>
              <a:sym typeface="+mn-ea"/>
            </a:endParaRPr>
          </a:p>
        </p:txBody>
      </p:sp>
      <p:pic>
        <p:nvPicPr>
          <p:cNvPr id="25"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45" y="2159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4445" y="1041400"/>
            <a:ext cx="15189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3970"/>
            <a:ext cx="12205970" cy="6890385"/>
          </a:xfrm>
          <a:prstGeom prst="rect">
            <a:avLst/>
          </a:prstGeom>
        </p:spPr>
      </p:pic>
      <p:sp>
        <p:nvSpPr>
          <p:cNvPr id="4" name="Rectangles 3"/>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61620" y="2707958"/>
            <a:ext cx="3688715" cy="1487170"/>
          </a:xfrm>
          <a:prstGeom prst="rect">
            <a:avLst/>
          </a:prstGeom>
        </p:spPr>
        <p:txBody>
          <a:bodyPr vert="horz" wrap="square" lIns="0" tIns="10583" rIns="0" bIns="0" rtlCol="0">
            <a:spAutoFit/>
          </a:bodyPr>
          <a:lstStyle/>
          <a:p>
            <a:pPr marL="12700" algn="ctr">
              <a:lnSpc>
                <a:spcPct val="100000"/>
              </a:lnSpc>
              <a:spcBef>
                <a:spcPts val="100"/>
              </a:spcBef>
            </a:pPr>
            <a:r>
              <a:rPr sz="4800">
                <a:solidFill>
                  <a:schemeClr val="bg1"/>
                </a:solidFill>
                <a:latin typeface="Swiss921 BT" panose="020B0806030502050204" charset="0"/>
                <a:cs typeface="Swiss921 BT" panose="020B0806030502050204" charset="0"/>
                <a:sym typeface="+mn-ea"/>
              </a:rPr>
              <a:t>AWS </a:t>
            </a:r>
            <a:br>
              <a:rPr sz="4800">
                <a:solidFill>
                  <a:schemeClr val="bg1"/>
                </a:solidFill>
                <a:latin typeface="Swiss921 BT" panose="020B0806030502050204" charset="0"/>
                <a:cs typeface="Swiss921 BT" panose="020B0806030502050204" charset="0"/>
                <a:sym typeface="+mn-ea"/>
              </a:rPr>
            </a:br>
            <a:r>
              <a:rPr sz="4800">
                <a:solidFill>
                  <a:schemeClr val="bg1"/>
                </a:solidFill>
                <a:latin typeface="Swiss921 BT" panose="020B0806030502050204" charset="0"/>
                <a:cs typeface="Swiss921 BT" panose="020B0806030502050204" charset="0"/>
                <a:sym typeface="+mn-ea"/>
              </a:rPr>
              <a:t>Step Functions</a:t>
            </a:r>
            <a:r>
              <a:rPr lang="pt-PT" altLang="en-US" sz="4800">
                <a:solidFill>
                  <a:schemeClr val="bg1"/>
                </a:solidFill>
                <a:latin typeface="Swiss921 BT" panose="020B0806030502050204" charset="0"/>
                <a:cs typeface="Swiss921 BT" panose="020B0806030502050204" charset="0"/>
                <a:sym typeface="+mn-ea"/>
              </a:rPr>
              <a:t> </a:t>
            </a:r>
            <a:endParaRPr lang="pt-PT" altLang="en-US" sz="4800">
              <a:solidFill>
                <a:schemeClr val="bg1"/>
              </a:solidFill>
              <a:latin typeface="Swiss921 BT" panose="020B0806030502050204" charset="0"/>
              <a:cs typeface="Swiss921 BT" panose="020B0806030502050204" charset="0"/>
              <a:sym typeface="+mn-ea"/>
            </a:endParaRPr>
          </a:p>
        </p:txBody>
      </p:sp>
      <p:pic>
        <p:nvPicPr>
          <p:cNvPr id="2"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90" y="30988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1831975" cy="398780"/>
          </a:xfrm>
          <a:prstGeom prst="rect">
            <a:avLst/>
          </a:prstGeom>
          <a:noFill/>
        </p:spPr>
        <p:txBody>
          <a:bodyPr wrap="none" rtlCol="0">
            <a:spAutoFit/>
          </a:bodyPr>
          <a:p>
            <a:pPr algn="l"/>
            <a:r>
              <a:rPr lang="pt-PT" altLang="en-US" sz="2000" b="1" dirty="0">
                <a:solidFill>
                  <a:schemeClr val="bg1"/>
                </a:solidFill>
                <a:sym typeface="+mn-ea"/>
              </a:rPr>
              <a:t>State types</a:t>
            </a:r>
            <a:endParaRPr lang="pt-PT" altLang="en-US" sz="2000" b="1" dirty="0">
              <a:solidFill>
                <a:schemeClr val="bg1"/>
              </a:solidFill>
              <a:sym typeface="+mn-ea"/>
            </a:endParaRPr>
          </a:p>
        </p:txBody>
      </p:sp>
      <p:pic>
        <p:nvPicPr>
          <p:cNvPr id="4"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88700" y="6200775"/>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s 28"/>
          <p:cNvSpPr/>
          <p:nvPr/>
        </p:nvSpPr>
        <p:spPr>
          <a:xfrm>
            <a:off x="509270" y="111633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407035" y="1224915"/>
            <a:ext cx="1224915" cy="521970"/>
          </a:xfrm>
          <a:prstGeom prst="rect">
            <a:avLst/>
          </a:prstGeom>
          <a:noFill/>
        </p:spPr>
        <p:txBody>
          <a:bodyPr wrap="square" rtlCol="0" anchor="t">
            <a:spAutoFit/>
          </a:bodyPr>
          <a:p>
            <a:pPr algn="ctr"/>
            <a:r>
              <a:rPr lang="pt-PT" altLang="en-US" sz="1400">
                <a:solidFill>
                  <a:schemeClr val="bg1"/>
                </a:solidFill>
              </a:rPr>
              <a:t>Task</a:t>
            </a:r>
            <a:endParaRPr lang="pt-PT" altLang="en-US" sz="1400">
              <a:solidFill>
                <a:schemeClr val="bg1"/>
              </a:solidFill>
            </a:endParaRPr>
          </a:p>
          <a:p>
            <a:pPr algn="ctr"/>
            <a:endParaRPr lang="pt-PT" altLang="en-US" sz="1400">
              <a:solidFill>
                <a:schemeClr val="bg1"/>
              </a:solidFill>
            </a:endParaRPr>
          </a:p>
        </p:txBody>
      </p:sp>
      <p:sp>
        <p:nvSpPr>
          <p:cNvPr id="8" name="Rectangles 7"/>
          <p:cNvSpPr/>
          <p:nvPr/>
        </p:nvSpPr>
        <p:spPr>
          <a:xfrm>
            <a:off x="1855470" y="111252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1911985" y="1265555"/>
            <a:ext cx="3509010" cy="306705"/>
          </a:xfrm>
          <a:prstGeom prst="rect">
            <a:avLst/>
          </a:prstGeom>
          <a:noFill/>
        </p:spPr>
        <p:txBody>
          <a:bodyPr wrap="square" rtlCol="0" anchor="t">
            <a:spAutoFit/>
          </a:bodyPr>
          <a:p>
            <a:pPr algn="l"/>
            <a:r>
              <a:rPr lang="pt-PT" sz="1400">
                <a:solidFill>
                  <a:schemeClr val="bg1"/>
                </a:solidFill>
              </a:rPr>
              <a:t>A single unit of work</a:t>
            </a:r>
            <a:endParaRPr lang="pt-PT" sz="1400">
              <a:solidFill>
                <a:schemeClr val="bg1"/>
              </a:solidFill>
            </a:endParaRPr>
          </a:p>
        </p:txBody>
      </p:sp>
      <p:sp>
        <p:nvSpPr>
          <p:cNvPr id="10" name="Rectangles 9"/>
          <p:cNvSpPr/>
          <p:nvPr/>
        </p:nvSpPr>
        <p:spPr>
          <a:xfrm>
            <a:off x="514350" y="17183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513715" y="1859915"/>
            <a:ext cx="1224915" cy="521970"/>
          </a:xfrm>
          <a:prstGeom prst="rect">
            <a:avLst/>
          </a:prstGeom>
          <a:noFill/>
        </p:spPr>
        <p:txBody>
          <a:bodyPr wrap="square" rtlCol="0" anchor="t">
            <a:spAutoFit/>
          </a:bodyPr>
          <a:p>
            <a:pPr algn="ctr"/>
            <a:r>
              <a:rPr lang="pt-PT" altLang="en-US" sz="1400">
                <a:solidFill>
                  <a:schemeClr val="bg1"/>
                </a:solidFill>
              </a:rPr>
              <a:t>Choice</a:t>
            </a:r>
            <a:endParaRPr lang="pt-PT" altLang="en-US" sz="1400">
              <a:solidFill>
                <a:schemeClr val="bg1"/>
              </a:solidFill>
            </a:endParaRPr>
          </a:p>
          <a:p>
            <a:pPr algn="ctr"/>
            <a:endParaRPr lang="pt-PT" altLang="en-US" sz="1400">
              <a:solidFill>
                <a:schemeClr val="bg1"/>
              </a:solidFill>
            </a:endParaRPr>
          </a:p>
        </p:txBody>
      </p:sp>
      <p:sp>
        <p:nvSpPr>
          <p:cNvPr id="12" name="Rectangles 11"/>
          <p:cNvSpPr/>
          <p:nvPr/>
        </p:nvSpPr>
        <p:spPr>
          <a:xfrm>
            <a:off x="1860550" y="17272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866265" y="1890395"/>
            <a:ext cx="5139690" cy="306705"/>
          </a:xfrm>
          <a:prstGeom prst="rect">
            <a:avLst/>
          </a:prstGeom>
          <a:noFill/>
        </p:spPr>
        <p:txBody>
          <a:bodyPr wrap="square" rtlCol="0" anchor="t">
            <a:spAutoFit/>
          </a:bodyPr>
          <a:p>
            <a:pPr algn="l"/>
            <a:r>
              <a:rPr lang="pt-PT" sz="1400">
                <a:solidFill>
                  <a:schemeClr val="bg1"/>
                </a:solidFill>
              </a:rPr>
              <a:t>Adds branching logic</a:t>
            </a:r>
            <a:endParaRPr lang="pt-PT" sz="1400">
              <a:solidFill>
                <a:schemeClr val="bg1"/>
              </a:solidFill>
            </a:endParaRPr>
          </a:p>
        </p:txBody>
      </p:sp>
      <p:sp>
        <p:nvSpPr>
          <p:cNvPr id="22" name="Rectangles 21"/>
          <p:cNvSpPr/>
          <p:nvPr/>
        </p:nvSpPr>
        <p:spPr>
          <a:xfrm>
            <a:off x="514350" y="23279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554355" y="2449195"/>
            <a:ext cx="1224915" cy="521970"/>
          </a:xfrm>
          <a:prstGeom prst="rect">
            <a:avLst/>
          </a:prstGeom>
          <a:noFill/>
        </p:spPr>
        <p:txBody>
          <a:bodyPr wrap="square" rtlCol="0" anchor="t">
            <a:spAutoFit/>
          </a:bodyPr>
          <a:p>
            <a:pPr algn="ctr"/>
            <a:r>
              <a:rPr lang="pt-PT" altLang="en-US" sz="1400">
                <a:solidFill>
                  <a:schemeClr val="bg1"/>
                </a:solidFill>
              </a:rPr>
              <a:t>Parallel</a:t>
            </a:r>
            <a:endParaRPr lang="pt-PT" altLang="en-US" sz="1400">
              <a:solidFill>
                <a:schemeClr val="bg1"/>
              </a:solidFill>
            </a:endParaRPr>
          </a:p>
          <a:p>
            <a:pPr algn="ctr"/>
            <a:endParaRPr lang="pt-PT" altLang="en-US" sz="1400">
              <a:solidFill>
                <a:schemeClr val="bg1"/>
              </a:solidFill>
            </a:endParaRPr>
          </a:p>
        </p:txBody>
      </p:sp>
      <p:sp>
        <p:nvSpPr>
          <p:cNvPr id="24" name="Rectangles 23"/>
          <p:cNvSpPr/>
          <p:nvPr/>
        </p:nvSpPr>
        <p:spPr>
          <a:xfrm>
            <a:off x="1860550" y="23368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1876425" y="2489835"/>
            <a:ext cx="5139690" cy="306705"/>
          </a:xfrm>
          <a:prstGeom prst="rect">
            <a:avLst/>
          </a:prstGeom>
          <a:noFill/>
        </p:spPr>
        <p:txBody>
          <a:bodyPr wrap="square" rtlCol="0" anchor="t">
            <a:spAutoFit/>
          </a:bodyPr>
          <a:p>
            <a:pPr algn="l"/>
            <a:r>
              <a:rPr lang="pt-PT" sz="1400">
                <a:solidFill>
                  <a:schemeClr val="bg1"/>
                </a:solidFill>
              </a:rPr>
              <a:t>Fork and join the data across tasks</a:t>
            </a:r>
            <a:endParaRPr lang="pt-PT" sz="1400">
              <a:solidFill>
                <a:schemeClr val="bg1"/>
              </a:solidFill>
            </a:endParaRPr>
          </a:p>
        </p:txBody>
      </p:sp>
      <p:sp>
        <p:nvSpPr>
          <p:cNvPr id="26" name="Rectangles 25"/>
          <p:cNvSpPr/>
          <p:nvPr/>
        </p:nvSpPr>
        <p:spPr>
          <a:xfrm>
            <a:off x="519430" y="29425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447675" y="3063875"/>
            <a:ext cx="1224915" cy="521970"/>
          </a:xfrm>
          <a:prstGeom prst="rect">
            <a:avLst/>
          </a:prstGeom>
          <a:noFill/>
        </p:spPr>
        <p:txBody>
          <a:bodyPr wrap="square" rtlCol="0" anchor="t">
            <a:spAutoFit/>
          </a:bodyPr>
          <a:p>
            <a:pPr algn="ctr"/>
            <a:r>
              <a:rPr lang="pt-PT" altLang="en-US" sz="1400">
                <a:solidFill>
                  <a:schemeClr val="bg1"/>
                </a:solidFill>
              </a:rPr>
              <a:t>Wait</a:t>
            </a:r>
            <a:endParaRPr lang="pt-PT" altLang="en-US" sz="1400">
              <a:solidFill>
                <a:schemeClr val="bg1"/>
              </a:solidFill>
            </a:endParaRPr>
          </a:p>
          <a:p>
            <a:pPr algn="ctr"/>
            <a:endParaRPr lang="pt-PT" altLang="en-US" sz="1400">
              <a:solidFill>
                <a:schemeClr val="bg1"/>
              </a:solidFill>
            </a:endParaRPr>
          </a:p>
        </p:txBody>
      </p:sp>
      <p:sp>
        <p:nvSpPr>
          <p:cNvPr id="28" name="Rectangles 27"/>
          <p:cNvSpPr/>
          <p:nvPr/>
        </p:nvSpPr>
        <p:spPr>
          <a:xfrm>
            <a:off x="1865630" y="29514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 name="Text Box 32"/>
          <p:cNvSpPr txBox="1"/>
          <p:nvPr/>
        </p:nvSpPr>
        <p:spPr>
          <a:xfrm>
            <a:off x="1871345" y="3074035"/>
            <a:ext cx="5139690" cy="306705"/>
          </a:xfrm>
          <a:prstGeom prst="rect">
            <a:avLst/>
          </a:prstGeom>
          <a:noFill/>
        </p:spPr>
        <p:txBody>
          <a:bodyPr wrap="square" rtlCol="0" anchor="t">
            <a:spAutoFit/>
          </a:bodyPr>
          <a:p>
            <a:pPr algn="l"/>
            <a:r>
              <a:rPr lang="pt-PT" sz="1400">
                <a:solidFill>
                  <a:schemeClr val="bg1"/>
                </a:solidFill>
              </a:rPr>
              <a:t>Delay for a specified time</a:t>
            </a:r>
            <a:endParaRPr lang="pt-PT" sz="1400">
              <a:solidFill>
                <a:schemeClr val="bg1"/>
              </a:solidFill>
            </a:endParaRPr>
          </a:p>
        </p:txBody>
      </p:sp>
      <p:sp>
        <p:nvSpPr>
          <p:cNvPr id="35" name="Rectangles 34"/>
          <p:cNvSpPr/>
          <p:nvPr/>
        </p:nvSpPr>
        <p:spPr>
          <a:xfrm>
            <a:off x="514985" y="35598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443230" y="3668395"/>
            <a:ext cx="1224915" cy="521970"/>
          </a:xfrm>
          <a:prstGeom prst="rect">
            <a:avLst/>
          </a:prstGeom>
          <a:noFill/>
        </p:spPr>
        <p:txBody>
          <a:bodyPr wrap="square" rtlCol="0" anchor="t">
            <a:spAutoFit/>
          </a:bodyPr>
          <a:p>
            <a:pPr algn="ctr"/>
            <a:r>
              <a:rPr lang="pt-PT" altLang="en-US" sz="1400">
                <a:solidFill>
                  <a:schemeClr val="bg1"/>
                </a:solidFill>
              </a:rPr>
              <a:t>Fail</a:t>
            </a:r>
            <a:endParaRPr lang="pt-PT" altLang="en-US" sz="1400">
              <a:solidFill>
                <a:schemeClr val="bg1"/>
              </a:solidFill>
            </a:endParaRPr>
          </a:p>
          <a:p>
            <a:pPr algn="ctr"/>
            <a:endParaRPr lang="pt-PT" altLang="en-US" sz="1400">
              <a:solidFill>
                <a:schemeClr val="bg1"/>
              </a:solidFill>
            </a:endParaRPr>
          </a:p>
        </p:txBody>
      </p:sp>
      <p:sp>
        <p:nvSpPr>
          <p:cNvPr id="38" name="Rectangles 37"/>
          <p:cNvSpPr/>
          <p:nvPr/>
        </p:nvSpPr>
        <p:spPr>
          <a:xfrm>
            <a:off x="1861185" y="35560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 name="Text Box 39"/>
          <p:cNvSpPr txBox="1"/>
          <p:nvPr/>
        </p:nvSpPr>
        <p:spPr>
          <a:xfrm>
            <a:off x="1877060" y="3668395"/>
            <a:ext cx="5139690" cy="306705"/>
          </a:xfrm>
          <a:prstGeom prst="rect">
            <a:avLst/>
          </a:prstGeom>
          <a:noFill/>
        </p:spPr>
        <p:txBody>
          <a:bodyPr wrap="square" rtlCol="0" anchor="t">
            <a:spAutoFit/>
          </a:bodyPr>
          <a:p>
            <a:pPr algn="l"/>
            <a:r>
              <a:rPr lang="pt-PT" sz="1400">
                <a:solidFill>
                  <a:schemeClr val="bg1"/>
                </a:solidFill>
              </a:rPr>
              <a:t>Stops an execution and marks it as a failure</a:t>
            </a:r>
            <a:endParaRPr lang="pt-PT" sz="1400">
              <a:solidFill>
                <a:schemeClr val="bg1"/>
              </a:solidFill>
            </a:endParaRPr>
          </a:p>
        </p:txBody>
      </p:sp>
      <p:sp>
        <p:nvSpPr>
          <p:cNvPr id="41" name="Rectangles 40"/>
          <p:cNvSpPr/>
          <p:nvPr/>
        </p:nvSpPr>
        <p:spPr>
          <a:xfrm>
            <a:off x="520065" y="41617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Text Box 41"/>
          <p:cNvSpPr txBox="1"/>
          <p:nvPr/>
        </p:nvSpPr>
        <p:spPr>
          <a:xfrm>
            <a:off x="570230" y="4313555"/>
            <a:ext cx="1224915" cy="521970"/>
          </a:xfrm>
          <a:prstGeom prst="rect">
            <a:avLst/>
          </a:prstGeom>
          <a:noFill/>
        </p:spPr>
        <p:txBody>
          <a:bodyPr wrap="square" rtlCol="0" anchor="t">
            <a:spAutoFit/>
          </a:bodyPr>
          <a:p>
            <a:pPr algn="ctr"/>
            <a:r>
              <a:rPr lang="pt-PT" altLang="en-US" sz="1400">
                <a:solidFill>
                  <a:schemeClr val="bg1"/>
                </a:solidFill>
              </a:rPr>
              <a:t>Succeed</a:t>
            </a:r>
            <a:endParaRPr lang="pt-PT" altLang="en-US" sz="1400">
              <a:solidFill>
                <a:schemeClr val="bg1"/>
              </a:solidFill>
            </a:endParaRPr>
          </a:p>
          <a:p>
            <a:pPr algn="ctr"/>
            <a:endParaRPr lang="pt-PT" altLang="en-US" sz="1400">
              <a:solidFill>
                <a:schemeClr val="bg1"/>
              </a:solidFill>
            </a:endParaRPr>
          </a:p>
        </p:txBody>
      </p:sp>
      <p:sp>
        <p:nvSpPr>
          <p:cNvPr id="43" name="Rectangles 42"/>
          <p:cNvSpPr/>
          <p:nvPr/>
        </p:nvSpPr>
        <p:spPr>
          <a:xfrm>
            <a:off x="1866265" y="41706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4" name="Text Box 43"/>
          <p:cNvSpPr txBox="1"/>
          <p:nvPr/>
        </p:nvSpPr>
        <p:spPr>
          <a:xfrm>
            <a:off x="1871980" y="4303395"/>
            <a:ext cx="5139690" cy="306705"/>
          </a:xfrm>
          <a:prstGeom prst="rect">
            <a:avLst/>
          </a:prstGeom>
          <a:noFill/>
        </p:spPr>
        <p:txBody>
          <a:bodyPr wrap="square" rtlCol="0" anchor="t">
            <a:spAutoFit/>
          </a:bodyPr>
          <a:p>
            <a:pPr algn="l"/>
            <a:r>
              <a:rPr lang="pt-PT" sz="1400">
                <a:solidFill>
                  <a:schemeClr val="bg1"/>
                </a:solidFill>
              </a:rPr>
              <a:t>Stops an execution successfully</a:t>
            </a:r>
            <a:endParaRPr lang="pt-PT" sz="1400">
              <a:solidFill>
                <a:schemeClr val="bg1"/>
              </a:solidFill>
            </a:endParaRPr>
          </a:p>
        </p:txBody>
      </p:sp>
      <p:sp>
        <p:nvSpPr>
          <p:cNvPr id="45" name="Rectangles 44"/>
          <p:cNvSpPr/>
          <p:nvPr/>
        </p:nvSpPr>
        <p:spPr>
          <a:xfrm>
            <a:off x="520065" y="47713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 name="Text Box 45"/>
          <p:cNvSpPr txBox="1"/>
          <p:nvPr/>
        </p:nvSpPr>
        <p:spPr>
          <a:xfrm>
            <a:off x="427990" y="4892675"/>
            <a:ext cx="1224915" cy="521970"/>
          </a:xfrm>
          <a:prstGeom prst="rect">
            <a:avLst/>
          </a:prstGeom>
          <a:noFill/>
        </p:spPr>
        <p:txBody>
          <a:bodyPr wrap="square" rtlCol="0" anchor="t">
            <a:spAutoFit/>
          </a:bodyPr>
          <a:p>
            <a:pPr algn="ctr"/>
            <a:r>
              <a:rPr lang="pt-PT" altLang="en-US" sz="1400">
                <a:solidFill>
                  <a:schemeClr val="bg1"/>
                </a:solidFill>
              </a:rPr>
              <a:t>Pass</a:t>
            </a:r>
            <a:endParaRPr lang="pt-PT" altLang="en-US" sz="1400">
              <a:solidFill>
                <a:schemeClr val="bg1"/>
              </a:solidFill>
            </a:endParaRPr>
          </a:p>
          <a:p>
            <a:pPr algn="ctr"/>
            <a:endParaRPr lang="pt-PT" altLang="en-US" sz="1400">
              <a:solidFill>
                <a:schemeClr val="bg1"/>
              </a:solidFill>
            </a:endParaRPr>
          </a:p>
        </p:txBody>
      </p:sp>
      <p:sp>
        <p:nvSpPr>
          <p:cNvPr id="47" name="Rectangles 46"/>
          <p:cNvSpPr/>
          <p:nvPr/>
        </p:nvSpPr>
        <p:spPr>
          <a:xfrm>
            <a:off x="1866265" y="47802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Text Box 47"/>
          <p:cNvSpPr txBox="1"/>
          <p:nvPr/>
        </p:nvSpPr>
        <p:spPr>
          <a:xfrm>
            <a:off x="1861820" y="4892675"/>
            <a:ext cx="5139690" cy="306705"/>
          </a:xfrm>
          <a:prstGeom prst="rect">
            <a:avLst/>
          </a:prstGeom>
          <a:noFill/>
        </p:spPr>
        <p:txBody>
          <a:bodyPr wrap="square" rtlCol="0" anchor="t">
            <a:spAutoFit/>
          </a:bodyPr>
          <a:p>
            <a:pPr algn="l"/>
            <a:r>
              <a:rPr lang="pt-PT" sz="1400">
                <a:solidFill>
                  <a:schemeClr val="bg1"/>
                </a:solidFill>
              </a:rPr>
              <a:t>Passes its input to its output</a:t>
            </a:r>
            <a:endParaRPr lang="pt-PT" sz="1400">
              <a:solidFill>
                <a:schemeClr val="bg1"/>
              </a:solidFill>
            </a:endParaRPr>
          </a:p>
        </p:txBody>
      </p:sp>
      <p:pic>
        <p:nvPicPr>
          <p:cNvPr id="53" name="Picture 52"/>
          <p:cNvPicPr>
            <a:picLocks noChangeAspect="1"/>
          </p:cNvPicPr>
          <p:nvPr/>
        </p:nvPicPr>
        <p:blipFill>
          <a:blip r:embed="rId2"/>
          <a:stretch>
            <a:fillRect/>
          </a:stretch>
        </p:blipFill>
        <p:spPr>
          <a:xfrm>
            <a:off x="8925560" y="1754505"/>
            <a:ext cx="2668905" cy="567055"/>
          </a:xfrm>
          <a:prstGeom prst="rect">
            <a:avLst/>
          </a:prstGeom>
        </p:spPr>
      </p:pic>
      <p:pic>
        <p:nvPicPr>
          <p:cNvPr id="54" name="Picture 53"/>
          <p:cNvPicPr>
            <a:picLocks noChangeAspect="1"/>
          </p:cNvPicPr>
          <p:nvPr/>
        </p:nvPicPr>
        <p:blipFill>
          <a:blip r:embed="rId3"/>
          <a:stretch>
            <a:fillRect/>
          </a:stretch>
        </p:blipFill>
        <p:spPr>
          <a:xfrm>
            <a:off x="8941435" y="2390140"/>
            <a:ext cx="2653030" cy="503555"/>
          </a:xfrm>
          <a:prstGeom prst="rect">
            <a:avLst/>
          </a:prstGeom>
        </p:spPr>
      </p:pic>
      <p:pic>
        <p:nvPicPr>
          <p:cNvPr id="55" name="Picture 54"/>
          <p:cNvPicPr>
            <a:picLocks noChangeAspect="1"/>
          </p:cNvPicPr>
          <p:nvPr/>
        </p:nvPicPr>
        <p:blipFill>
          <a:blip r:embed="rId4"/>
          <a:stretch>
            <a:fillRect/>
          </a:stretch>
        </p:blipFill>
        <p:spPr>
          <a:xfrm>
            <a:off x="8925560" y="2962910"/>
            <a:ext cx="2687320" cy="516890"/>
          </a:xfrm>
          <a:prstGeom prst="rect">
            <a:avLst/>
          </a:prstGeom>
        </p:spPr>
      </p:pic>
      <p:pic>
        <p:nvPicPr>
          <p:cNvPr id="56" name="Picture 55"/>
          <p:cNvPicPr>
            <a:picLocks noChangeAspect="1"/>
          </p:cNvPicPr>
          <p:nvPr/>
        </p:nvPicPr>
        <p:blipFill>
          <a:blip r:embed="rId5"/>
          <a:stretch>
            <a:fillRect/>
          </a:stretch>
        </p:blipFill>
        <p:spPr>
          <a:xfrm>
            <a:off x="8924290" y="4804410"/>
            <a:ext cx="2690495" cy="543560"/>
          </a:xfrm>
          <a:prstGeom prst="rect">
            <a:avLst/>
          </a:prstGeom>
        </p:spPr>
      </p:pic>
      <p:sp>
        <p:nvSpPr>
          <p:cNvPr id="57" name="Rectangles 56"/>
          <p:cNvSpPr/>
          <p:nvPr/>
        </p:nvSpPr>
        <p:spPr>
          <a:xfrm>
            <a:off x="525145" y="538607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8" name="Text Box 57"/>
          <p:cNvSpPr txBox="1"/>
          <p:nvPr/>
        </p:nvSpPr>
        <p:spPr>
          <a:xfrm>
            <a:off x="433070" y="5507355"/>
            <a:ext cx="1224915" cy="521970"/>
          </a:xfrm>
          <a:prstGeom prst="rect">
            <a:avLst/>
          </a:prstGeom>
          <a:noFill/>
        </p:spPr>
        <p:txBody>
          <a:bodyPr wrap="square" rtlCol="0" anchor="t">
            <a:spAutoFit/>
          </a:bodyPr>
          <a:p>
            <a:pPr algn="ctr"/>
            <a:r>
              <a:rPr lang="pt-PT" altLang="en-US" sz="1400">
                <a:solidFill>
                  <a:schemeClr val="bg1"/>
                </a:solidFill>
              </a:rPr>
              <a:t>Map</a:t>
            </a:r>
            <a:endParaRPr lang="pt-PT" altLang="en-US" sz="1400">
              <a:solidFill>
                <a:schemeClr val="bg1"/>
              </a:solidFill>
            </a:endParaRPr>
          </a:p>
          <a:p>
            <a:pPr algn="ctr"/>
            <a:endParaRPr lang="pt-PT" altLang="en-US" sz="1400">
              <a:solidFill>
                <a:schemeClr val="bg1"/>
              </a:solidFill>
            </a:endParaRPr>
          </a:p>
        </p:txBody>
      </p:sp>
      <p:sp>
        <p:nvSpPr>
          <p:cNvPr id="59" name="Rectangles 58"/>
          <p:cNvSpPr/>
          <p:nvPr/>
        </p:nvSpPr>
        <p:spPr>
          <a:xfrm>
            <a:off x="1871345" y="539496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 name="Text Box 59"/>
          <p:cNvSpPr txBox="1"/>
          <p:nvPr/>
        </p:nvSpPr>
        <p:spPr>
          <a:xfrm>
            <a:off x="1866900" y="5507355"/>
            <a:ext cx="5139690" cy="306705"/>
          </a:xfrm>
          <a:prstGeom prst="rect">
            <a:avLst/>
          </a:prstGeom>
          <a:noFill/>
        </p:spPr>
        <p:txBody>
          <a:bodyPr wrap="square" rtlCol="0" anchor="t">
            <a:spAutoFit/>
          </a:bodyPr>
          <a:p>
            <a:pPr algn="l"/>
            <a:r>
              <a:rPr lang="pt-PT" sz="1400">
                <a:solidFill>
                  <a:schemeClr val="bg1"/>
                </a:solidFill>
              </a:rPr>
              <a:t>Loop and Foreach</a:t>
            </a:r>
            <a:endParaRPr lang="pt-PT" sz="1400">
              <a:solidFill>
                <a:schemeClr val="bg1"/>
              </a:solidFill>
            </a:endParaRPr>
          </a:p>
        </p:txBody>
      </p:sp>
      <p:pic>
        <p:nvPicPr>
          <p:cNvPr id="64" name="Picture 63"/>
          <p:cNvPicPr>
            <a:picLocks noChangeAspect="1"/>
          </p:cNvPicPr>
          <p:nvPr/>
        </p:nvPicPr>
        <p:blipFill>
          <a:blip r:embed="rId6"/>
          <a:stretch>
            <a:fillRect/>
          </a:stretch>
        </p:blipFill>
        <p:spPr>
          <a:xfrm>
            <a:off x="8925560" y="5440045"/>
            <a:ext cx="2697480" cy="525780"/>
          </a:xfrm>
          <a:prstGeom prst="rect">
            <a:avLst/>
          </a:prstGeom>
        </p:spPr>
      </p:pic>
      <p:pic>
        <p:nvPicPr>
          <p:cNvPr id="65" name="Picture 64"/>
          <p:cNvPicPr>
            <a:picLocks noChangeAspect="1"/>
          </p:cNvPicPr>
          <p:nvPr/>
        </p:nvPicPr>
        <p:blipFill>
          <a:blip r:embed="rId7"/>
          <a:stretch>
            <a:fillRect/>
          </a:stretch>
        </p:blipFill>
        <p:spPr>
          <a:xfrm>
            <a:off x="8924925" y="4210685"/>
            <a:ext cx="2687955" cy="512445"/>
          </a:xfrm>
          <a:prstGeom prst="rect">
            <a:avLst/>
          </a:prstGeom>
        </p:spPr>
      </p:pic>
      <p:pic>
        <p:nvPicPr>
          <p:cNvPr id="67" name="Picture 66"/>
          <p:cNvPicPr>
            <a:picLocks noChangeAspect="1"/>
          </p:cNvPicPr>
          <p:nvPr/>
        </p:nvPicPr>
        <p:blipFill>
          <a:blip r:embed="rId8"/>
          <a:stretch>
            <a:fillRect/>
          </a:stretch>
        </p:blipFill>
        <p:spPr>
          <a:xfrm>
            <a:off x="8923655" y="3570605"/>
            <a:ext cx="2670810" cy="533400"/>
          </a:xfrm>
          <a:prstGeom prst="rect">
            <a:avLst/>
          </a:prstGeom>
        </p:spPr>
      </p:pic>
      <p:pic>
        <p:nvPicPr>
          <p:cNvPr id="68" name="Picture 67"/>
          <p:cNvPicPr>
            <a:picLocks noChangeAspect="1"/>
          </p:cNvPicPr>
          <p:nvPr/>
        </p:nvPicPr>
        <p:blipFill>
          <a:blip r:embed="rId9"/>
          <a:stretch>
            <a:fillRect/>
          </a:stretch>
        </p:blipFill>
        <p:spPr>
          <a:xfrm>
            <a:off x="3760470" y="1126490"/>
            <a:ext cx="2362200" cy="591820"/>
          </a:xfrm>
          <a:prstGeom prst="rect">
            <a:avLst/>
          </a:prstGeom>
        </p:spPr>
      </p:pic>
      <p:pic>
        <p:nvPicPr>
          <p:cNvPr id="69" name="Picture 68"/>
          <p:cNvPicPr>
            <a:picLocks noChangeAspect="1"/>
          </p:cNvPicPr>
          <p:nvPr/>
        </p:nvPicPr>
        <p:blipFill>
          <a:blip r:embed="rId10"/>
          <a:stretch>
            <a:fillRect/>
          </a:stretch>
        </p:blipFill>
        <p:spPr>
          <a:xfrm>
            <a:off x="5033010" y="1146175"/>
            <a:ext cx="2362200" cy="546735"/>
          </a:xfrm>
          <a:prstGeom prst="rect">
            <a:avLst/>
          </a:prstGeom>
        </p:spPr>
      </p:pic>
      <p:pic>
        <p:nvPicPr>
          <p:cNvPr id="70" name="Picture 69"/>
          <p:cNvPicPr>
            <a:picLocks noChangeAspect="1"/>
          </p:cNvPicPr>
          <p:nvPr/>
        </p:nvPicPr>
        <p:blipFill>
          <a:blip r:embed="rId11"/>
          <a:stretch>
            <a:fillRect/>
          </a:stretch>
        </p:blipFill>
        <p:spPr>
          <a:xfrm>
            <a:off x="6427470" y="1143635"/>
            <a:ext cx="2362200" cy="530860"/>
          </a:xfrm>
          <a:prstGeom prst="rect">
            <a:avLst/>
          </a:prstGeom>
        </p:spPr>
      </p:pic>
      <p:pic>
        <p:nvPicPr>
          <p:cNvPr id="71" name="Picture 70"/>
          <p:cNvPicPr>
            <a:picLocks noChangeAspect="1"/>
          </p:cNvPicPr>
          <p:nvPr/>
        </p:nvPicPr>
        <p:blipFill>
          <a:blip r:embed="rId12"/>
          <a:stretch>
            <a:fillRect/>
          </a:stretch>
        </p:blipFill>
        <p:spPr>
          <a:xfrm>
            <a:off x="7754620" y="1131570"/>
            <a:ext cx="2371725" cy="544830"/>
          </a:xfrm>
          <a:prstGeom prst="rect">
            <a:avLst/>
          </a:prstGeom>
        </p:spPr>
      </p:pic>
      <p:pic>
        <p:nvPicPr>
          <p:cNvPr id="72" name="Picture 71"/>
          <p:cNvPicPr>
            <a:picLocks noChangeAspect="1"/>
          </p:cNvPicPr>
          <p:nvPr/>
        </p:nvPicPr>
        <p:blipFill>
          <a:blip r:embed="rId13"/>
          <a:stretch>
            <a:fillRect/>
          </a:stretch>
        </p:blipFill>
        <p:spPr>
          <a:xfrm>
            <a:off x="9221470" y="1146810"/>
            <a:ext cx="2371725" cy="545465"/>
          </a:xfrm>
          <a:prstGeom prst="rect">
            <a:avLst/>
          </a:prstGeom>
        </p:spPr>
      </p:pic>
      <p:sp>
        <p:nvSpPr>
          <p:cNvPr id="5" name="Rectangles 4"/>
          <p:cNvSpPr/>
          <p:nvPr/>
        </p:nvSpPr>
        <p:spPr>
          <a:xfrm>
            <a:off x="450215" y="720725"/>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7980" y="278765"/>
            <a:ext cx="10669905" cy="398780"/>
          </a:xfrm>
          <a:prstGeom prst="rect">
            <a:avLst/>
          </a:prstGeom>
          <a:noFill/>
        </p:spPr>
        <p:txBody>
          <a:bodyPr wrap="none" rtlCol="0">
            <a:spAutoFit/>
          </a:bodyPr>
          <a:p>
            <a:pPr algn="l"/>
            <a:r>
              <a:rPr lang="pt-PT" altLang="en-US" sz="2000" b="1" dirty="0">
                <a:solidFill>
                  <a:schemeClr val="bg1"/>
                </a:solidFill>
                <a:sym typeface="+mn-ea"/>
              </a:rPr>
              <a:t>Create a Serverless Workflow with AWS Step Functions and AWS Lambda</a:t>
            </a:r>
            <a:endParaRPr lang="pt-PT" altLang="en-US" sz="2000" b="1" dirty="0">
              <a:solidFill>
                <a:schemeClr val="bg1"/>
              </a:solidFill>
              <a:sym typeface="+mn-ea"/>
            </a:endParaRPr>
          </a:p>
        </p:txBody>
      </p:sp>
      <p:pic>
        <p:nvPicPr>
          <p:cNvPr id="6" name="Picture 5"/>
          <p:cNvPicPr>
            <a:picLocks noChangeAspect="1"/>
          </p:cNvPicPr>
          <p:nvPr/>
        </p:nvPicPr>
        <p:blipFill>
          <a:blip r:embed="rId1"/>
          <a:stretch>
            <a:fillRect/>
          </a:stretch>
        </p:blipFill>
        <p:spPr>
          <a:xfrm>
            <a:off x="471170" y="1152525"/>
            <a:ext cx="1993900" cy="2019300"/>
          </a:xfrm>
          <a:prstGeom prst="rect">
            <a:avLst/>
          </a:prstGeom>
        </p:spPr>
      </p:pic>
      <p:pic>
        <p:nvPicPr>
          <p:cNvPr id="15" name="Picture 14"/>
          <p:cNvPicPr>
            <a:picLocks noChangeAspect="1"/>
          </p:cNvPicPr>
          <p:nvPr/>
        </p:nvPicPr>
        <p:blipFill>
          <a:blip r:embed="rId2"/>
          <a:stretch>
            <a:fillRect/>
          </a:stretch>
        </p:blipFill>
        <p:spPr>
          <a:xfrm>
            <a:off x="3559175" y="871220"/>
            <a:ext cx="8206105" cy="5353685"/>
          </a:xfrm>
          <a:prstGeom prst="rect">
            <a:avLst/>
          </a:prstGeom>
        </p:spPr>
      </p:pic>
      <p:sp>
        <p:nvSpPr>
          <p:cNvPr id="16" name="Rectangles 15"/>
          <p:cNvSpPr/>
          <p:nvPr/>
        </p:nvSpPr>
        <p:spPr>
          <a:xfrm>
            <a:off x="3677285" y="6319520"/>
            <a:ext cx="808990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4105275" y="6343015"/>
            <a:ext cx="7629525" cy="306705"/>
          </a:xfrm>
          <a:prstGeom prst="rect">
            <a:avLst/>
          </a:prstGeom>
          <a:noFill/>
        </p:spPr>
        <p:txBody>
          <a:bodyPr wrap="square" rtlCol="0" anchor="t">
            <a:spAutoFit/>
          </a:bodyPr>
          <a:p>
            <a:r>
              <a:rPr lang="en-US" sz="1400">
                <a:solidFill>
                  <a:schemeClr val="bg1"/>
                </a:solidFill>
                <a:sym typeface="+mn-ea"/>
              </a:rPr>
              <a:t>https://aws.amazon.com/pt/tutorials/create-a-serverless-workflow-step-functions-lambda/</a:t>
            </a:r>
            <a:endParaRPr lang="en-US" sz="1400">
              <a:solidFill>
                <a:schemeClr val="bg1"/>
              </a:solidFill>
            </a:endParaRPr>
          </a:p>
        </p:txBody>
      </p:sp>
      <p:sp>
        <p:nvSpPr>
          <p:cNvPr id="5" name="Rectangles 4"/>
          <p:cNvSpPr/>
          <p:nvPr/>
        </p:nvSpPr>
        <p:spPr>
          <a:xfrm>
            <a:off x="450215" y="720725"/>
            <a:ext cx="10689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1"/>
          <a:stretch>
            <a:fillRect/>
          </a:stretch>
        </p:blipFill>
        <p:spPr>
          <a:xfrm>
            <a:off x="456565" y="834390"/>
            <a:ext cx="9700895" cy="4458970"/>
          </a:xfrm>
          <a:prstGeom prst="rect">
            <a:avLst/>
          </a:prstGeom>
        </p:spPr>
      </p:pic>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Step Functions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7589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509135" y="6409690"/>
            <a:ext cx="7245350" cy="275590"/>
          </a:xfrm>
          <a:prstGeom prst="rect">
            <a:avLst/>
          </a:prstGeom>
          <a:noFill/>
        </p:spPr>
        <p:txBody>
          <a:bodyPr wrap="square" rtlCol="0" anchor="t">
            <a:spAutoFit/>
          </a:bodyPr>
          <a:p>
            <a:r>
              <a:rPr lang="en-US" sz="1200">
                <a:solidFill>
                  <a:schemeClr val="bg1"/>
                </a:solidFill>
              </a:rPr>
              <a:t>https://github.com/weder96/joinCommunity2023/blob/main/learning/21_step_function/README.md</a:t>
            </a:r>
            <a:endParaRPr lang="en-US" sz="1200">
              <a:solidFill>
                <a:schemeClr val="bg1"/>
              </a:solidFill>
            </a:endParaRPr>
          </a:p>
        </p:txBody>
      </p:sp>
      <p:sp>
        <p:nvSpPr>
          <p:cNvPr id="11" name="Rectangles 10"/>
          <p:cNvSpPr/>
          <p:nvPr/>
        </p:nvSpPr>
        <p:spPr>
          <a:xfrm>
            <a:off x="456565" y="3220720"/>
            <a:ext cx="1732280" cy="13500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Box 11"/>
          <p:cNvSpPr txBox="1">
            <a:spLocks noChangeArrowheads="1"/>
          </p:cNvSpPr>
          <p:nvPr/>
        </p:nvSpPr>
        <p:spPr bwMode="auto">
          <a:xfrm>
            <a:off x="10031095" y="5746115"/>
            <a:ext cx="19424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a:solidFill>
                  <a:schemeClr val="bg1"/>
                </a:solidFill>
                <a:latin typeface="Inter Light" panose="02000403000000020004" charset="0"/>
                <a:ea typeface="Amazon Ember" panose="020B0603020204020204" pitchFamily="34" charset="0"/>
                <a:cs typeface="Inter Light" panose="02000403000000020004" charset="0"/>
                <a:sym typeface="+mn-ea"/>
              </a:rPr>
              <a:t>AWS Step Functions</a:t>
            </a:r>
            <a:endParaRPr lang="pt-PT"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1955" y="4857750"/>
            <a:ext cx="812165" cy="81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3"/>
          <a:stretch>
            <a:fillRect/>
          </a:stretch>
        </p:blipFill>
        <p:spPr>
          <a:xfrm>
            <a:off x="9305290" y="834390"/>
            <a:ext cx="2732405" cy="275717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5890" y="0"/>
            <a:ext cx="10786110" cy="68573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1864995"/>
            <a:ext cx="44754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Lambda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Overview</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85" y="266065"/>
            <a:ext cx="988695" cy="98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800225" y="0"/>
            <a:ext cx="10350500" cy="686625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78740" y="2213928"/>
            <a:ext cx="407162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Question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AI</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7" name="Picture 6"/>
          <p:cNvPicPr>
            <a:picLocks noChangeAspect="1"/>
          </p:cNvPicPr>
          <p:nvPr/>
        </p:nvPicPr>
        <p:blipFill>
          <a:blip r:embed="rId3"/>
          <a:stretch>
            <a:fillRect/>
          </a:stretch>
        </p:blipFill>
        <p:spPr>
          <a:xfrm>
            <a:off x="302260" y="222885"/>
            <a:ext cx="967105" cy="1099820"/>
          </a:xfrm>
          <a:prstGeom prst="rect">
            <a:avLst/>
          </a:prstGeom>
        </p:spPr>
      </p:pic>
      <p:pic>
        <p:nvPicPr>
          <p:cNvPr id="8" name="Picture 7"/>
          <p:cNvPicPr>
            <a:picLocks noChangeAspect="1"/>
          </p:cNvPicPr>
          <p:nvPr/>
        </p:nvPicPr>
        <p:blipFill>
          <a:blip r:embed="rId4"/>
          <a:stretch>
            <a:fillRect/>
          </a:stretch>
        </p:blipFill>
        <p:spPr>
          <a:xfrm>
            <a:off x="1533525" y="146685"/>
            <a:ext cx="1061085" cy="1061085"/>
          </a:xfrm>
          <a:prstGeom prst="rect">
            <a:avLst/>
          </a:prstGeom>
        </p:spPr>
      </p:pic>
      <p:sp>
        <p:nvSpPr>
          <p:cNvPr id="10" name="Text Box 9"/>
          <p:cNvSpPr txBox="1"/>
          <p:nvPr/>
        </p:nvSpPr>
        <p:spPr>
          <a:xfrm>
            <a:off x="98425" y="4300855"/>
            <a:ext cx="3918585" cy="922020"/>
          </a:xfrm>
          <a:prstGeom prst="rect">
            <a:avLst/>
          </a:prstGeom>
          <a:noFill/>
        </p:spPr>
        <p:txBody>
          <a:bodyPr wrap="square" rtlCol="0" anchor="t">
            <a:spAutoFit/>
          </a:bodyPr>
          <a:p>
            <a:pPr algn="ctr"/>
            <a:r>
              <a:rPr lang="en-US">
                <a:solidFill>
                  <a:schemeClr val="bg1"/>
                </a:solidFill>
              </a:rPr>
              <a:t>Criar uma rotina de estudo focado na aprendizagem de Serverless AWS</a:t>
            </a:r>
            <a:r>
              <a:rPr lang="pt-PT" altLang="en-US">
                <a:solidFill>
                  <a:schemeClr val="bg1"/>
                </a:solidFill>
              </a:rPr>
              <a:t> ?</a:t>
            </a:r>
            <a:endParaRPr lang="pt-PT" altLang="en-US">
              <a:solidFill>
                <a:schemeClr val="bg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6682105" y="6250305"/>
            <a:ext cx="517334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altLang="en-US" sz="2000">
                <a:solidFill>
                  <a:schemeClr val="bg1"/>
                </a:solidFill>
                <a:latin typeface="Swiss921 BT" panose="020B0806030502050204" charset="0"/>
                <a:cs typeface="Swiss921 BT" panose="020B0806030502050204" charset="0"/>
                <a:sym typeface="+mn-ea"/>
              </a:rPr>
              <a:t>AWS Lambda Overview</a:t>
            </a:r>
            <a:endParaRPr lang="pt-PT" altLang="en-US" sz="2000" b="1" dirty="0">
              <a:solidFill>
                <a:schemeClr val="bg1"/>
              </a:solidFill>
              <a:latin typeface="Swiss921 BT" panose="020B0806030502050204" charset="0"/>
              <a:cs typeface="Swiss921 BT" panose="020B0806030502050204" charset="0"/>
              <a:sym typeface="+mn-ea"/>
            </a:endParaRPr>
          </a:p>
        </p:txBody>
      </p:sp>
      <p:sp>
        <p:nvSpPr>
          <p:cNvPr id="2" name="Text Box 1"/>
          <p:cNvSpPr txBox="1"/>
          <p:nvPr/>
        </p:nvSpPr>
        <p:spPr>
          <a:xfrm>
            <a:off x="457835" y="808990"/>
            <a:ext cx="10780395" cy="2306955"/>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Serverless on AWS</a:t>
            </a:r>
            <a:r>
              <a:rPr lang="pt-PT" sz="1600" b="1">
                <a:solidFill>
                  <a:schemeClr val="bg1"/>
                </a:solidFill>
              </a:rPr>
              <a:t>,</a:t>
            </a:r>
            <a:r>
              <a:rPr lang="pt-PT" sz="1600">
                <a:solidFill>
                  <a:schemeClr val="bg1"/>
                </a:solidFill>
              </a:rPr>
              <a:t> </a:t>
            </a:r>
            <a:r>
              <a:rPr sz="1600">
                <a:solidFill>
                  <a:schemeClr val="bg1"/>
                </a:solidFill>
              </a:rPr>
              <a:t>Build and run applications without thinking about servers</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The </a:t>
            </a:r>
            <a:r>
              <a:rPr sz="1600" b="1">
                <a:solidFill>
                  <a:schemeClr val="bg1"/>
                </a:solidFill>
              </a:rPr>
              <a:t>most popular serverless</a:t>
            </a:r>
            <a:r>
              <a:rPr sz="1600">
                <a:solidFill>
                  <a:schemeClr val="bg1"/>
                </a:solidFill>
              </a:rPr>
              <a:t> compute platform that is using millions of customer</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Running billions</a:t>
            </a:r>
            <a:r>
              <a:rPr sz="1600">
                <a:solidFill>
                  <a:schemeClr val="bg1"/>
                </a:solidFill>
              </a:rPr>
              <a:t> of invocations all over the world</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Compute service</a:t>
            </a:r>
            <a:r>
              <a:rPr sz="1600">
                <a:solidFill>
                  <a:schemeClr val="bg1"/>
                </a:solidFill>
              </a:rPr>
              <a:t> that runs code without thinking any servers or underlying services</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Serverless function that you only </a:t>
            </a:r>
            <a:r>
              <a:rPr sz="1600" b="1">
                <a:solidFill>
                  <a:schemeClr val="bg1"/>
                </a:solidFill>
              </a:rPr>
              <a:t>responsible for your actual code</a:t>
            </a:r>
            <a:r>
              <a:rPr sz="1600">
                <a:solidFill>
                  <a:schemeClr val="bg1"/>
                </a:solidFill>
              </a:rPr>
              <a:t>.</a:t>
            </a:r>
            <a:endParaRPr sz="16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6950710" y="6261100"/>
            <a:ext cx="5406390" cy="460375"/>
          </a:xfrm>
          <a:prstGeom prst="rect">
            <a:avLst/>
          </a:prstGeom>
          <a:noFill/>
        </p:spPr>
        <p:txBody>
          <a:bodyPr wrap="square" rtlCol="0" anchor="t">
            <a:spAutoFit/>
          </a:bodyPr>
          <a:p>
            <a:r>
              <a:rPr lang="en-US" sz="1200">
                <a:solidFill>
                  <a:schemeClr val="bg1"/>
                </a:solidFill>
              </a:rPr>
              <a:t>https://aws.amazon.com/serverless/?nc1=h_ls</a:t>
            </a:r>
            <a:endParaRPr lang="en-US" sz="1200">
              <a:solidFill>
                <a:schemeClr val="bg1"/>
              </a:solidFill>
            </a:endParaRPr>
          </a:p>
          <a:p>
            <a:r>
              <a:rPr lang="en-US" sz="1200">
                <a:solidFill>
                  <a:schemeClr val="bg1"/>
                </a:solidFill>
              </a:rPr>
              <a:t>https://aws.amazon.com/blogs/compute/serverless-icymi-q2-2023/</a:t>
            </a:r>
            <a:endParaRPr lang="en-US" sz="1200">
              <a:solidFill>
                <a:schemeClr val="bg1"/>
              </a:solidFill>
            </a:endParaRPr>
          </a:p>
        </p:txBody>
      </p:sp>
      <p:pic>
        <p:nvPicPr>
          <p:cNvPr id="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578" y="57545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6004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Invocation Types</a:t>
            </a:r>
            <a:endParaRPr lang="pt-PT" altLang="en-US" sz="2000" b="1" dirty="0">
              <a:solidFill>
                <a:schemeClr val="bg1"/>
              </a:solidFill>
            </a:endParaRPr>
          </a:p>
        </p:txBody>
      </p:sp>
      <p:sp>
        <p:nvSpPr>
          <p:cNvPr id="2" name="Text Box 1"/>
          <p:cNvSpPr txBox="1"/>
          <p:nvPr/>
        </p:nvSpPr>
        <p:spPr>
          <a:xfrm>
            <a:off x="457835" y="808990"/>
            <a:ext cx="10780395" cy="1383665"/>
          </a:xfrm>
          <a:prstGeom prst="rect">
            <a:avLst/>
          </a:prstGeom>
          <a:noFill/>
        </p:spPr>
        <p:txBody>
          <a:bodyPr wrap="square" rtlCol="0" anchor="t">
            <a:spAutoFit/>
          </a:bodyPr>
          <a:p>
            <a:pPr indent="0" algn="l">
              <a:buFont typeface="Arial" panose="02080604020202020204" pitchFamily="34" charset="0"/>
              <a:buNone/>
            </a:pPr>
            <a:r>
              <a:rPr sz="1400">
                <a:solidFill>
                  <a:schemeClr val="bg1"/>
                </a:solidFill>
              </a:rPr>
              <a:t>Triggered lambda functions with different AWS Lambda Invocation Types</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AWS Lambda has 3 Invocation Types;</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Synchronous invocation</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Asynchronous invocation</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Event Source Mapping</a:t>
            </a:r>
            <a:r>
              <a:rPr lang="pt-PT" sz="1400">
                <a:solidFill>
                  <a:schemeClr val="bg1"/>
                </a:solidFill>
              </a:rPr>
              <a:t> </a:t>
            </a:r>
            <a:r>
              <a:rPr sz="1400">
                <a:solidFill>
                  <a:schemeClr val="bg1"/>
                </a:solidFill>
              </a:rPr>
              <a:t>with polling invocation</a:t>
            </a:r>
            <a:endParaRPr sz="1400">
              <a:solidFill>
                <a:schemeClr val="bg1"/>
              </a:solidFill>
            </a:endParaRPr>
          </a:p>
        </p:txBody>
      </p:sp>
      <p:pic>
        <p:nvPicPr>
          <p:cNvPr id="4" name="Picture 3"/>
          <p:cNvPicPr>
            <a:picLocks noChangeAspect="1"/>
          </p:cNvPicPr>
          <p:nvPr/>
        </p:nvPicPr>
        <p:blipFill>
          <a:blip r:embed="rId1"/>
          <a:stretch>
            <a:fillRect/>
          </a:stretch>
        </p:blipFill>
        <p:spPr>
          <a:xfrm>
            <a:off x="558165" y="2327275"/>
            <a:ext cx="7659370" cy="3815080"/>
          </a:xfrm>
          <a:prstGeom prst="rect">
            <a:avLst/>
          </a:prstGeom>
        </p:spPr>
      </p:pic>
      <p:pic>
        <p:nvPicPr>
          <p:cNvPr id="5" name="Picture 4"/>
          <p:cNvPicPr>
            <a:picLocks noChangeAspect="1"/>
          </p:cNvPicPr>
          <p:nvPr/>
        </p:nvPicPr>
        <p:blipFill>
          <a:blip r:embed="rId2"/>
          <a:stretch>
            <a:fillRect/>
          </a:stretch>
        </p:blipFill>
        <p:spPr>
          <a:xfrm>
            <a:off x="9067165" y="808990"/>
            <a:ext cx="2600325" cy="2609850"/>
          </a:xfrm>
          <a:prstGeom prst="rect">
            <a:avLst/>
          </a:prstGeom>
        </p:spPr>
      </p:pic>
      <p:sp>
        <p:nvSpPr>
          <p:cNvPr id="6" name="Rectangles 5"/>
          <p:cNvSpPr/>
          <p:nvPr/>
        </p:nvSpPr>
        <p:spPr>
          <a:xfrm>
            <a:off x="4118610" y="6292850"/>
            <a:ext cx="773684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283075" y="6352540"/>
            <a:ext cx="7654925" cy="275590"/>
          </a:xfrm>
          <a:prstGeom prst="rect">
            <a:avLst/>
          </a:prstGeom>
          <a:noFill/>
        </p:spPr>
        <p:txBody>
          <a:bodyPr wrap="square" rtlCol="0" anchor="t">
            <a:spAutoFit/>
          </a:bodyPr>
          <a:p>
            <a:r>
              <a:rPr lang="en-US" sz="1200">
                <a:solidFill>
                  <a:schemeClr val="bg1"/>
                </a:solidFill>
              </a:rPr>
              <a:t>https://aws.amazon.com/blogs/architecture/understanding-the-different-ways-to-invoke-lambda-functions/</a:t>
            </a:r>
            <a:endParaRPr lang="en-US" sz="1200">
              <a:solidFill>
                <a:schemeClr val="bg1"/>
              </a:solidFill>
            </a:endParaRPr>
          </a:p>
        </p:txBody>
      </p:sp>
      <p:sp>
        <p:nvSpPr>
          <p:cNvPr id="3" name="Rectangles 2"/>
          <p:cNvSpPr/>
          <p:nvPr/>
        </p:nvSpPr>
        <p:spPr>
          <a:xfrm>
            <a:off x="440690" y="635000"/>
            <a:ext cx="4114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Lambda Function Code</a:t>
            </a:r>
            <a:endParaRPr lang="pt-PT" altLang="en-US" sz="2000" b="1" dirty="0">
              <a:solidFill>
                <a:schemeClr val="bg1"/>
              </a:solidFill>
            </a:endParaRPr>
          </a:p>
        </p:txBody>
      </p:sp>
      <p:sp>
        <p:nvSpPr>
          <p:cNvPr id="2" name="Text Box 1"/>
          <p:cNvSpPr txBox="1"/>
          <p:nvPr/>
        </p:nvSpPr>
        <p:spPr>
          <a:xfrm>
            <a:off x="457835" y="1199515"/>
            <a:ext cx="10780395" cy="3230245"/>
          </a:xfrm>
          <a:prstGeom prst="rect">
            <a:avLst/>
          </a:prstGeom>
          <a:noFill/>
        </p:spPr>
        <p:txBody>
          <a:bodyPr wrap="square" rtlCol="0" anchor="t">
            <a:spAutoFit/>
          </a:bodyPr>
          <a:p>
            <a:pPr indent="0" algn="l">
              <a:buFont typeface="Arial" panose="02080604020202020204" pitchFamily="34" charset="0"/>
              <a:buNone/>
            </a:pPr>
            <a:r>
              <a:rPr sz="1200">
                <a:solidFill>
                  <a:schemeClr val="bg1"/>
                </a:solidFill>
              </a:rPr>
              <a:t>AWS Lambda runs instances of</a:t>
            </a:r>
            <a:r>
              <a:rPr sz="1200" b="1">
                <a:solidFill>
                  <a:schemeClr val="bg1"/>
                </a:solidFill>
              </a:rPr>
              <a:t> your function to</a:t>
            </a:r>
            <a:r>
              <a:rPr lang="pt-PT" sz="1200" b="1">
                <a:solidFill>
                  <a:schemeClr val="bg1"/>
                </a:solidFill>
              </a:rPr>
              <a:t> </a:t>
            </a:r>
            <a:r>
              <a:rPr sz="1200" b="1">
                <a:solidFill>
                  <a:schemeClr val="bg1"/>
                </a:solidFill>
              </a:rPr>
              <a:t>process </a:t>
            </a:r>
            <a:endParaRPr sz="1200" b="1">
              <a:solidFill>
                <a:schemeClr val="bg1"/>
              </a:solidFill>
            </a:endParaRPr>
          </a:p>
          <a:p>
            <a:pPr indent="0" algn="l">
              <a:buFont typeface="Arial" panose="02080604020202020204" pitchFamily="34" charset="0"/>
              <a:buNone/>
            </a:pPr>
            <a:r>
              <a:rPr sz="1200" b="1">
                <a:solidFill>
                  <a:schemeClr val="bg1"/>
                </a:solidFill>
              </a:rPr>
              <a:t>events</a:t>
            </a:r>
            <a:r>
              <a:rPr sz="1200">
                <a:solidFill>
                  <a:schemeClr val="bg1"/>
                </a:solidFill>
              </a:rPr>
              <a:t>. </a:t>
            </a:r>
            <a:endParaRPr sz="1200">
              <a:solidFill>
                <a:schemeClr val="bg1"/>
              </a:solidFill>
            </a:endParaRPr>
          </a:p>
          <a:p>
            <a:pPr indent="0" algn="l">
              <a:buFont typeface="Arial" panose="02080604020202020204" pitchFamily="34" charset="0"/>
              <a:buNone/>
            </a:pPr>
            <a:endParaRPr sz="1200">
              <a:solidFill>
                <a:schemeClr val="bg1"/>
              </a:solidFill>
            </a:endParaRPr>
          </a:p>
          <a:p>
            <a:pPr indent="0" algn="l">
              <a:buFont typeface="Arial" panose="02080604020202020204" pitchFamily="34" charset="0"/>
              <a:buNone/>
            </a:pPr>
            <a:r>
              <a:rPr sz="1200">
                <a:solidFill>
                  <a:schemeClr val="bg1"/>
                </a:solidFill>
              </a:rPr>
              <a:t>Invoke function directly </a:t>
            </a:r>
            <a:r>
              <a:rPr sz="1200" b="1">
                <a:solidFill>
                  <a:schemeClr val="bg1"/>
                </a:solidFill>
              </a:rPr>
              <a:t>using the</a:t>
            </a:r>
            <a:r>
              <a:rPr lang="pt-PT" sz="1200" b="1">
                <a:solidFill>
                  <a:schemeClr val="bg1"/>
                </a:solidFill>
              </a:rPr>
              <a:t> </a:t>
            </a:r>
            <a:r>
              <a:rPr sz="1200" b="1">
                <a:solidFill>
                  <a:schemeClr val="bg1"/>
                </a:solidFill>
              </a:rPr>
              <a:t>Lambda AP</a:t>
            </a:r>
            <a:r>
              <a:rPr sz="1200">
                <a:solidFill>
                  <a:schemeClr val="bg1"/>
                </a:solidFill>
              </a:rPr>
              <a:t>I, or </a:t>
            </a:r>
            <a:endParaRPr sz="1200">
              <a:solidFill>
                <a:schemeClr val="bg1"/>
              </a:solidFill>
            </a:endParaRPr>
          </a:p>
          <a:p>
            <a:pPr indent="0" algn="l">
              <a:buFont typeface="Arial" panose="02080604020202020204" pitchFamily="34" charset="0"/>
              <a:buNone/>
            </a:pPr>
            <a:r>
              <a:rPr sz="1200">
                <a:solidFill>
                  <a:schemeClr val="bg1"/>
                </a:solidFill>
              </a:rPr>
              <a:t>configure an AWS service or</a:t>
            </a:r>
            <a:r>
              <a:rPr lang="pt-PT" sz="1200">
                <a:solidFill>
                  <a:schemeClr val="bg1"/>
                </a:solidFill>
              </a:rPr>
              <a:t> </a:t>
            </a:r>
            <a:r>
              <a:rPr sz="1200">
                <a:solidFill>
                  <a:schemeClr val="bg1"/>
                </a:solidFill>
              </a:rPr>
              <a:t>resource to invoke your function.</a:t>
            </a:r>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a:solidFill>
                  <a:schemeClr val="bg1"/>
                </a:solidFill>
              </a:rPr>
              <a:t>Lambda function</a:t>
            </a:r>
            <a:r>
              <a:rPr sz="1200" b="1">
                <a:solidFill>
                  <a:schemeClr val="bg1"/>
                </a:solidFill>
              </a:rPr>
              <a:t> has code to process the events</a:t>
            </a:r>
            <a:endParaRPr sz="1200" b="1">
              <a:solidFill>
                <a:schemeClr val="bg1"/>
              </a:solidFill>
            </a:endParaRPr>
          </a:p>
          <a:p>
            <a:pPr algn="l"/>
            <a:r>
              <a:rPr sz="1200" b="1">
                <a:solidFill>
                  <a:schemeClr val="bg1"/>
                </a:solidFill>
              </a:rPr>
              <a:t>that you pas</a:t>
            </a:r>
            <a:r>
              <a:rPr sz="1200">
                <a:solidFill>
                  <a:schemeClr val="bg1"/>
                </a:solidFill>
              </a:rPr>
              <a:t>s into the function or that other AWS</a:t>
            </a:r>
            <a:endParaRPr sz="1200">
              <a:solidFill>
                <a:schemeClr val="bg1"/>
              </a:solidFill>
            </a:endParaRPr>
          </a:p>
          <a:p>
            <a:pPr algn="l"/>
            <a:r>
              <a:rPr sz="1200">
                <a:solidFill>
                  <a:schemeClr val="bg1"/>
                </a:solidFill>
              </a:rPr>
              <a:t>services send to the function with event json object.</a:t>
            </a:r>
            <a:endParaRPr sz="1200">
              <a:solidFill>
                <a:schemeClr val="bg1"/>
              </a:solidFill>
            </a:endParaRPr>
          </a:p>
          <a:p>
            <a:pPr algn="l"/>
            <a:endParaRPr sz="1200">
              <a:solidFill>
                <a:schemeClr val="bg1"/>
              </a:solidFill>
            </a:endParaRPr>
          </a:p>
          <a:p>
            <a:pPr algn="l"/>
            <a:r>
              <a:rPr sz="1200">
                <a:solidFill>
                  <a:schemeClr val="bg1"/>
                </a:solidFill>
              </a:rPr>
              <a:t>The event object contains all the information about</a:t>
            </a:r>
            <a:endParaRPr sz="1200">
              <a:solidFill>
                <a:schemeClr val="bg1"/>
              </a:solidFill>
            </a:endParaRPr>
          </a:p>
          <a:p>
            <a:pPr algn="l"/>
            <a:r>
              <a:rPr sz="1200">
                <a:solidFill>
                  <a:schemeClr val="bg1"/>
                </a:solidFill>
              </a:rPr>
              <a:t>the </a:t>
            </a:r>
            <a:r>
              <a:rPr sz="1200" b="1">
                <a:solidFill>
                  <a:schemeClr val="bg1"/>
                </a:solidFill>
              </a:rPr>
              <a:t>event that triggered this Lambda.</a:t>
            </a:r>
            <a:endParaRPr sz="1200">
              <a:solidFill>
                <a:schemeClr val="bg1"/>
              </a:solidFill>
            </a:endParaRPr>
          </a:p>
          <a:p>
            <a:pPr algn="l"/>
            <a:endParaRPr sz="1200">
              <a:solidFill>
                <a:schemeClr val="bg1"/>
              </a:solidFill>
            </a:endParaRPr>
          </a:p>
          <a:p>
            <a:pPr algn="l"/>
            <a:r>
              <a:rPr sz="1200">
                <a:solidFill>
                  <a:schemeClr val="bg1"/>
                </a:solidFill>
              </a:rPr>
              <a:t>The </a:t>
            </a:r>
            <a:r>
              <a:rPr sz="1200" b="1">
                <a:solidFill>
                  <a:schemeClr val="bg1"/>
                </a:solidFill>
              </a:rPr>
              <a:t>context object contains info about</a:t>
            </a:r>
            <a:r>
              <a:rPr sz="1200">
                <a:solidFill>
                  <a:schemeClr val="bg1"/>
                </a:solidFill>
              </a:rPr>
              <a:t> the runtime</a:t>
            </a:r>
            <a:endParaRPr sz="1200">
              <a:solidFill>
                <a:schemeClr val="bg1"/>
              </a:solidFill>
            </a:endParaRPr>
          </a:p>
          <a:p>
            <a:pPr algn="l"/>
            <a:r>
              <a:rPr sz="1200">
                <a:solidFill>
                  <a:schemeClr val="bg1"/>
                </a:solidFill>
              </a:rPr>
              <a:t>our Lambda function</a:t>
            </a:r>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b="1">
                <a:solidFill>
                  <a:schemeClr val="bg1"/>
                </a:solidFill>
              </a:rPr>
              <a:t>Return </a:t>
            </a:r>
            <a:r>
              <a:rPr sz="1200">
                <a:solidFill>
                  <a:schemeClr val="bg1"/>
                </a:solidFill>
              </a:rPr>
              <a:t>the function </a:t>
            </a:r>
            <a:r>
              <a:rPr sz="1200" b="1">
                <a:solidFill>
                  <a:schemeClr val="bg1"/>
                </a:solidFill>
              </a:rPr>
              <a:t>with the results</a:t>
            </a:r>
            <a:endParaRPr sz="1200" b="1">
              <a:solidFill>
                <a:schemeClr val="bg1"/>
              </a:solidFill>
            </a:endParaRPr>
          </a:p>
        </p:txBody>
      </p:sp>
      <p:pic>
        <p:nvPicPr>
          <p:cNvPr id="3" name="Picture 2"/>
          <p:cNvPicPr>
            <a:picLocks noChangeAspect="1"/>
          </p:cNvPicPr>
          <p:nvPr/>
        </p:nvPicPr>
        <p:blipFill>
          <a:blip r:embed="rId1"/>
          <a:stretch>
            <a:fillRect/>
          </a:stretch>
        </p:blipFill>
        <p:spPr>
          <a:xfrm>
            <a:off x="5628005" y="1247140"/>
            <a:ext cx="6046470" cy="3185795"/>
          </a:xfrm>
          <a:prstGeom prst="rect">
            <a:avLst/>
          </a:prstGeom>
        </p:spPr>
      </p:pic>
      <p:sp>
        <p:nvSpPr>
          <p:cNvPr id="4" name="Rectangles 3"/>
          <p:cNvSpPr/>
          <p:nvPr/>
        </p:nvSpPr>
        <p:spPr>
          <a:xfrm>
            <a:off x="440690" y="635000"/>
            <a:ext cx="3200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5"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553" y="5830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Execution Role</a:t>
            </a:r>
            <a:endParaRPr lang="pt-PT" altLang="en-US" sz="2000" b="1" dirty="0">
              <a:solidFill>
                <a:schemeClr val="bg1"/>
              </a:solidFill>
            </a:endParaRPr>
          </a:p>
        </p:txBody>
      </p:sp>
      <p:sp>
        <p:nvSpPr>
          <p:cNvPr id="2" name="Text Box 1"/>
          <p:cNvSpPr txBox="1"/>
          <p:nvPr/>
        </p:nvSpPr>
        <p:spPr>
          <a:xfrm>
            <a:off x="457835" y="1094740"/>
            <a:ext cx="7358380" cy="4399915"/>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AWS Lambda Permissions</a:t>
            </a:r>
            <a:endParaRPr sz="1400">
              <a:solidFill>
                <a:schemeClr val="bg1"/>
              </a:solidFill>
            </a:endParaRPr>
          </a:p>
          <a:p>
            <a:pPr lvl="1" indent="0" algn="l">
              <a:buFont typeface="Wingdings" charset="0"/>
              <a:buNone/>
            </a:pPr>
            <a:r>
              <a:rPr sz="1400">
                <a:solidFill>
                  <a:schemeClr val="bg1"/>
                </a:solidFill>
              </a:rPr>
              <a:t>Lambda Execution Role</a:t>
            </a:r>
            <a:endParaRPr sz="1400">
              <a:solidFill>
                <a:schemeClr val="bg1"/>
              </a:solidFill>
            </a:endParaRPr>
          </a:p>
          <a:p>
            <a:pPr lvl="1" indent="0" algn="l">
              <a:buFont typeface="Arial" panose="02080604020202020204" pitchFamily="34" charset="0"/>
              <a:buNone/>
            </a:pPr>
            <a:r>
              <a:rPr sz="1400">
                <a:solidFill>
                  <a:schemeClr val="bg1"/>
                </a:solidFill>
              </a:rPr>
              <a:t>Resource-based policy</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b="1">
                <a:solidFill>
                  <a:schemeClr val="bg1"/>
                </a:solidFill>
              </a:rPr>
              <a:t>Lambda Execution Role</a:t>
            </a:r>
            <a:endParaRPr sz="1400" b="1">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IAM role that Lambda has permissions to assume when invoking</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function. </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a:solidFill>
                  <a:schemeClr val="bg1"/>
                </a:solidFill>
              </a:rPr>
              <a:t> </a:t>
            </a:r>
            <a:r>
              <a:rPr lang="pt-PT" sz="1400">
                <a:solidFill>
                  <a:schemeClr val="bg1"/>
                </a:solidFill>
              </a:rPr>
              <a:t> </a:t>
            </a:r>
            <a:r>
              <a:rPr sz="1400">
                <a:solidFill>
                  <a:schemeClr val="bg1"/>
                </a:solidFill>
              </a:rPr>
              <a:t>Create an execution role when creating a ne</a:t>
            </a:r>
            <a:r>
              <a:rPr lang="pt-PT" sz="1400">
                <a:solidFill>
                  <a:schemeClr val="bg1"/>
                </a:solidFill>
              </a:rPr>
              <a:t>w </a:t>
            </a:r>
            <a:r>
              <a:rPr sz="1400">
                <a:solidFill>
                  <a:schemeClr val="bg1"/>
                </a:solidFill>
              </a:rPr>
              <a:t>lambda function, and </a:t>
            </a:r>
            <a:endParaRPr sz="1400">
              <a:solidFill>
                <a:schemeClr val="bg1"/>
              </a:solidFill>
            </a:endParaRPr>
          </a:p>
          <a:p>
            <a:pPr indent="0" algn="l">
              <a:buFont typeface="Arial" panose="02080604020202020204" pitchFamily="34" charset="0"/>
              <a:buNone/>
            </a:pPr>
            <a:r>
              <a:rPr sz="1400">
                <a:solidFill>
                  <a:schemeClr val="bg1"/>
                </a:solidFill>
              </a:rPr>
              <a:t> </a:t>
            </a:r>
            <a:r>
              <a:rPr lang="pt-PT" sz="1400">
                <a:solidFill>
                  <a:schemeClr val="bg1"/>
                </a:solidFill>
              </a:rPr>
              <a:t> </a:t>
            </a:r>
            <a:r>
              <a:rPr sz="1400">
                <a:solidFill>
                  <a:schemeClr val="bg1"/>
                </a:solidFill>
              </a:rPr>
              <a:t>after that we can also modify the policies</a:t>
            </a:r>
            <a:r>
              <a:rPr lang="pt-PT" sz="1400" b="1">
                <a:solidFill>
                  <a:schemeClr val="bg1"/>
                </a:solidFill>
              </a:rPr>
              <a:t> </a:t>
            </a:r>
            <a:r>
              <a:rPr sz="1400" b="1">
                <a:solidFill>
                  <a:schemeClr val="bg1"/>
                </a:solidFill>
              </a:rPr>
              <a:t>associated with the IAM role.</a:t>
            </a:r>
            <a:endParaRPr sz="1400" b="1">
              <a:solidFill>
                <a:schemeClr val="bg1"/>
              </a:solidFill>
            </a:endParaRPr>
          </a:p>
          <a:p>
            <a:pPr marL="285750" indent="-285750" algn="l">
              <a:buFont typeface="Arial" panose="02080604020202020204" pitchFamily="34" charset="0"/>
              <a:buChar char="•"/>
            </a:pPr>
            <a:endParaRPr sz="1400" b="1">
              <a:solidFill>
                <a:schemeClr val="bg1"/>
              </a:solidFill>
            </a:endParaRPr>
          </a:p>
          <a:p>
            <a:pPr indent="0" algn="l">
              <a:buFont typeface="Arial" panose="02080604020202020204" pitchFamily="34" charset="0"/>
              <a:buNone/>
            </a:pPr>
            <a:r>
              <a:rPr lang="pt-PT" sz="1400">
                <a:solidFill>
                  <a:schemeClr val="bg1"/>
                </a:solidFill>
              </a:rPr>
              <a:t>i</a:t>
            </a:r>
            <a:r>
              <a:rPr sz="1400">
                <a:solidFill>
                  <a:schemeClr val="bg1"/>
                </a:solidFill>
              </a:rPr>
              <a:t>f you have additional targets from your lambda function</a:t>
            </a:r>
            <a:endParaRPr lang="pt-PT" sz="1400">
              <a:solidFill>
                <a:schemeClr val="bg1"/>
              </a:solidFill>
            </a:endParaRPr>
          </a:p>
          <a:p>
            <a:pPr lvl="1" indent="0" algn="l">
              <a:buFont typeface="Arial" panose="02080604020202020204" pitchFamily="34" charset="0"/>
              <a:buNone/>
            </a:pPr>
            <a:r>
              <a:rPr sz="1400">
                <a:solidFill>
                  <a:schemeClr val="bg1"/>
                </a:solidFill>
              </a:rPr>
              <a:t>performing crud operations on DynamoDB table</a:t>
            </a:r>
            <a:r>
              <a:rPr lang="pt-PT" sz="1400">
                <a:solidFill>
                  <a:schemeClr val="bg1"/>
                </a:solidFill>
              </a:rPr>
              <a:t>	</a:t>
            </a:r>
            <a:endParaRPr lang="pt-PT" sz="1400">
              <a:solidFill>
                <a:schemeClr val="bg1"/>
              </a:solidFill>
            </a:endParaRPr>
          </a:p>
          <a:p>
            <a:pPr lvl="1" indent="0" algn="l">
              <a:buFont typeface="Arial" panose="02080604020202020204" pitchFamily="34" charset="0"/>
              <a:buNone/>
            </a:pPr>
            <a:r>
              <a:rPr sz="1400">
                <a:solidFill>
                  <a:schemeClr val="bg1"/>
                </a:solidFill>
              </a:rPr>
              <a:t>sending notification to SNS</a:t>
            </a:r>
            <a:endParaRPr sz="1400">
              <a:solidFill>
                <a:schemeClr val="bg1"/>
              </a:solidFill>
            </a:endParaRPr>
          </a:p>
          <a:p>
            <a:pPr lvl="1" indent="0" algn="l">
              <a:buFont typeface="Arial" panose="02080604020202020204" pitchFamily="34" charset="0"/>
              <a:buNone/>
            </a:pPr>
            <a:r>
              <a:rPr sz="1400">
                <a:solidFill>
                  <a:schemeClr val="bg1"/>
                </a:solidFill>
              </a:rPr>
              <a:t>retrieve messages from queue or streams</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a:solidFill>
                  <a:schemeClr val="bg1"/>
                </a:solidFill>
              </a:rPr>
              <a:t>Lambda function's execution role required permissions to</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interact with those AWS services</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b="1">
                <a:solidFill>
                  <a:schemeClr val="bg1"/>
                </a:solidFill>
              </a:rPr>
              <a:t>Grant least privilege access</a:t>
            </a:r>
            <a:r>
              <a:rPr sz="1400">
                <a:solidFill>
                  <a:schemeClr val="bg1"/>
                </a:solidFill>
              </a:rPr>
              <a:t> to your Lambda execution role</a:t>
            </a:r>
            <a:endParaRPr sz="14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10923" y="12924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p:cNvSpPr txBox="1">
            <a:spLocks noChangeArrowheads="1"/>
          </p:cNvSpPr>
          <p:nvPr/>
        </p:nvSpPr>
        <p:spPr bwMode="auto">
          <a:xfrm>
            <a:off x="10315512" y="1823653"/>
            <a:ext cx="1493838"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Who can interact</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 Invoke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10764775" y="131730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7767320" y="1807210"/>
            <a:ext cx="124396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Who can Invoke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1"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8173659" y="12923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5448300" y="6319520"/>
            <a:ext cx="63188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753735" y="6353810"/>
            <a:ext cx="5906135" cy="275590"/>
          </a:xfrm>
          <a:prstGeom prst="rect">
            <a:avLst/>
          </a:prstGeom>
          <a:noFill/>
        </p:spPr>
        <p:txBody>
          <a:bodyPr wrap="square" rtlCol="0" anchor="t">
            <a:spAutoFit/>
          </a:bodyPr>
          <a:p>
            <a:r>
              <a:rPr lang="en-US" sz="1200">
                <a:solidFill>
                  <a:schemeClr val="bg1"/>
                </a:solidFill>
              </a:rPr>
              <a:t>https://docs.aws.amazon.com/lambda/latest/dg/lambda-intro-execution-role.html</a:t>
            </a:r>
            <a:endParaRPr lang="en-US" sz="1200">
              <a:solidFill>
                <a:schemeClr val="bg1"/>
              </a:solidFill>
            </a:endParaRPr>
          </a:p>
        </p:txBody>
      </p:sp>
      <p:cxnSp>
        <p:nvCxnSpPr>
          <p:cNvPr id="22" name="Straight Arrow Connector 21"/>
          <p:cNvCxnSpPr/>
          <p:nvPr/>
        </p:nvCxnSpPr>
        <p:spPr>
          <a:xfrm>
            <a:off x="751205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868045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014349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1207115" y="154559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7708265" y="893445"/>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esource Based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TextBox 34"/>
          <p:cNvSpPr txBox="1"/>
          <p:nvPr/>
        </p:nvSpPr>
        <p:spPr>
          <a:xfrm>
            <a:off x="8977427" y="2137781"/>
            <a:ext cx="1506552" cy="245110"/>
          </a:xfrm>
          <a:prstGeom prst="rect">
            <a:avLst/>
          </a:prstGeom>
          <a:noFill/>
        </p:spPr>
        <p:txBody>
          <a:bodyPr wrap="square" rtlCol="0">
            <a:spAutoFit/>
          </a:bodyPr>
          <a:p>
            <a:pPr algn="ctr"/>
            <a:r>
              <a:rPr lang="en-US" sz="1000" dirty="0">
                <a:solidFill>
                  <a:schemeClr val="bg1"/>
                </a:solidFill>
                <a:latin typeface="Inter Light" panose="02000403000000020004" charset="0"/>
                <a:cs typeface="Inter Light" panose="02000403000000020004" charset="0"/>
              </a:rPr>
              <a:t>AWS Lambda</a:t>
            </a:r>
            <a:endParaRPr lang="en-US" sz="1000" dirty="0">
              <a:solidFill>
                <a:schemeClr val="bg1"/>
              </a:solidFill>
              <a:latin typeface="Inter Light" panose="02000403000000020004" charset="0"/>
              <a:cs typeface="Inter Light" panose="02000403000000020004" charset="0"/>
            </a:endParaRPr>
          </a:p>
        </p:txBody>
      </p:sp>
      <p:sp>
        <p:nvSpPr>
          <p:cNvPr id="14" name="TextBox 15"/>
          <p:cNvSpPr txBox="1">
            <a:spLocks noChangeArrowheads="1"/>
          </p:cNvSpPr>
          <p:nvPr/>
        </p:nvSpPr>
        <p:spPr bwMode="auto">
          <a:xfrm>
            <a:off x="10372725" y="862330"/>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Execute Role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5" name="Picture 14"/>
          <p:cNvPicPr>
            <a:picLocks noChangeAspect="1"/>
          </p:cNvPicPr>
          <p:nvPr/>
        </p:nvPicPr>
        <p:blipFill>
          <a:blip r:embed="rId6"/>
          <a:stretch>
            <a:fillRect/>
          </a:stretch>
        </p:blipFill>
        <p:spPr>
          <a:xfrm>
            <a:off x="7489190" y="2596515"/>
            <a:ext cx="4170680" cy="290131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Resource-based Policy</a:t>
            </a:r>
            <a:endParaRPr lang="pt-PT" altLang="en-US" sz="2000" b="1" dirty="0">
              <a:solidFill>
                <a:schemeClr val="bg1"/>
              </a:solidFill>
            </a:endParaRPr>
          </a:p>
        </p:txBody>
      </p:sp>
      <p:sp>
        <p:nvSpPr>
          <p:cNvPr id="2" name="Text Box 1"/>
          <p:cNvSpPr txBox="1"/>
          <p:nvPr/>
        </p:nvSpPr>
        <p:spPr>
          <a:xfrm>
            <a:off x="112395" y="816610"/>
            <a:ext cx="9972040" cy="2245360"/>
          </a:xfrm>
          <a:prstGeom prst="rect">
            <a:avLst/>
          </a:prstGeom>
          <a:noFill/>
        </p:spPr>
        <p:txBody>
          <a:bodyPr wrap="square" rtlCol="0" anchor="t">
            <a:spAutoFit/>
          </a:bodyPr>
          <a:p>
            <a:pPr lvl="1" indent="0" algn="l">
              <a:buClrTx/>
              <a:buSzTx/>
              <a:buFont typeface="Arial" panose="02080604020202020204" pitchFamily="34" charset="0"/>
              <a:buNone/>
            </a:pPr>
            <a:r>
              <a:rPr sz="1400" b="1">
                <a:solidFill>
                  <a:schemeClr val="bg1"/>
                </a:solidFill>
              </a:rPr>
              <a:t>Lambda Resource-based policy</a:t>
            </a:r>
            <a:endParaRPr sz="1400" b="1">
              <a:solidFill>
                <a:schemeClr val="bg1"/>
              </a:solidFill>
            </a:endParaRPr>
          </a:p>
          <a:p>
            <a:pPr lvl="1" indent="0" algn="l">
              <a:buClrTx/>
              <a:buSzTx/>
              <a:buFont typeface="Arial" panose="02080604020202020204" pitchFamily="34" charset="0"/>
              <a:buNone/>
            </a:pPr>
            <a:r>
              <a:rPr sz="1400">
                <a:solidFill>
                  <a:schemeClr val="bg1"/>
                </a:solidFill>
              </a:rPr>
              <a:t>When any AWS service invokes Lambda function sync or async way. It lets you grant usage permission to</a:t>
            </a:r>
            <a:r>
              <a:rPr lang="pt-PT" sz="1400">
                <a:solidFill>
                  <a:schemeClr val="bg1"/>
                </a:solidFill>
              </a:rPr>
              <a:t> </a:t>
            </a:r>
            <a:r>
              <a:rPr sz="1400">
                <a:solidFill>
                  <a:schemeClr val="bg1"/>
                </a:solidFill>
              </a:rPr>
              <a:t>other AWS </a:t>
            </a:r>
            <a:r>
              <a:rPr lang="pt-PT" sz="1400">
                <a:solidFill>
                  <a:schemeClr val="bg1"/>
                </a:solidFill>
              </a:rPr>
              <a:t>   </a:t>
            </a:r>
            <a:r>
              <a:rPr sz="1400">
                <a:solidFill>
                  <a:schemeClr val="bg1"/>
                </a:solidFill>
              </a:rPr>
              <a:t>accounts or organizations on a per-resource basis. Also use a resource-based policy to allow</a:t>
            </a:r>
            <a:r>
              <a:rPr lang="pt-PT" sz="1400">
                <a:solidFill>
                  <a:schemeClr val="bg1"/>
                </a:solidFill>
              </a:rPr>
              <a:t> </a:t>
            </a:r>
            <a:r>
              <a:rPr sz="1400">
                <a:solidFill>
                  <a:schemeClr val="bg1"/>
                </a:solidFill>
              </a:rPr>
              <a:t>an AWS service to invoke your function on your behalf.</a:t>
            </a:r>
            <a:endParaRPr sz="1400">
              <a:solidFill>
                <a:schemeClr val="bg1"/>
              </a:solidFill>
            </a:endParaRPr>
          </a:p>
          <a:p>
            <a:pPr marL="742950" lvl="1" indent="-285750" algn="l">
              <a:buClrTx/>
              <a:buSzTx/>
              <a:buFont typeface="Arial" panose="02080604020202020204" pitchFamily="34" charset="0"/>
              <a:buChar char="•"/>
            </a:pPr>
            <a:endParaRPr sz="1400">
              <a:solidFill>
                <a:schemeClr val="bg1"/>
              </a:solidFill>
            </a:endParaRPr>
          </a:p>
          <a:p>
            <a:pPr lvl="1" indent="0" algn="l">
              <a:buClrTx/>
              <a:buSzTx/>
              <a:buFont typeface="Arial" panose="02080604020202020204" pitchFamily="34" charset="0"/>
              <a:buNone/>
            </a:pPr>
            <a:r>
              <a:rPr sz="1400" b="1">
                <a:solidFill>
                  <a:schemeClr val="bg1"/>
                </a:solidFill>
              </a:rPr>
              <a:t>API Gateway</a:t>
            </a:r>
            <a:r>
              <a:rPr sz="1400">
                <a:solidFill>
                  <a:schemeClr val="bg1"/>
                </a:solidFill>
              </a:rPr>
              <a:t> that targets to Lambda function, we should add resource-based policy permission to invoke</a:t>
            </a:r>
            <a:endParaRPr sz="1400">
              <a:solidFill>
                <a:schemeClr val="bg1"/>
              </a:solidFill>
            </a:endParaRPr>
          </a:p>
          <a:p>
            <a:pPr lvl="1" indent="0" algn="l">
              <a:buClrTx/>
              <a:buSzTx/>
              <a:buFont typeface="Arial" panose="02080604020202020204" pitchFamily="34" charset="0"/>
              <a:buNone/>
            </a:pPr>
            <a:r>
              <a:rPr sz="1400">
                <a:solidFill>
                  <a:schemeClr val="bg1"/>
                </a:solidFill>
              </a:rPr>
              <a:t>lambda function from API gateway.</a:t>
            </a:r>
            <a:endParaRPr sz="1400">
              <a:solidFill>
                <a:schemeClr val="bg1"/>
              </a:solidFill>
            </a:endParaRPr>
          </a:p>
          <a:p>
            <a:pPr lvl="1" indent="0" algn="l">
              <a:buClrTx/>
              <a:buSzTx/>
              <a:buFont typeface="Arial" panose="02080604020202020204" pitchFamily="34" charset="0"/>
              <a:buNone/>
            </a:pPr>
            <a:endParaRPr sz="1400">
              <a:solidFill>
                <a:schemeClr val="bg1"/>
              </a:solidFill>
            </a:endParaRPr>
          </a:p>
          <a:p>
            <a:pPr lvl="1" indent="0" algn="l">
              <a:buClrTx/>
              <a:buSzTx/>
              <a:buFont typeface="Arial" panose="02080604020202020204" pitchFamily="34" charset="0"/>
              <a:buNone/>
            </a:pPr>
            <a:r>
              <a:rPr sz="1400" b="1">
                <a:solidFill>
                  <a:schemeClr val="bg1"/>
                </a:solidFill>
              </a:rPr>
              <a:t>Amazon S3</a:t>
            </a:r>
            <a:r>
              <a:rPr sz="1400">
                <a:solidFill>
                  <a:schemeClr val="bg1"/>
                </a:solidFill>
              </a:rPr>
              <a:t> upload event triggers to lambda function asyncrhously, so we should also add Resource-based policy into our Lambda function grants S3 invocation.</a:t>
            </a:r>
            <a:endParaRPr sz="14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06588" y="45239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p:cNvSpPr txBox="1">
            <a:spLocks noChangeArrowheads="1"/>
          </p:cNvSpPr>
          <p:nvPr/>
        </p:nvSpPr>
        <p:spPr bwMode="auto">
          <a:xfrm>
            <a:off x="6166422" y="5055168"/>
            <a:ext cx="1493838"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allow</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Dynamodb: PutItem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logs: PutLogs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6560440" y="454881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3387725" y="5038725"/>
            <a:ext cx="149733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allow</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sns.amazon.com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InvokeFunction</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1"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3969324" y="45238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5448300" y="6319520"/>
            <a:ext cx="63188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753735" y="6353810"/>
            <a:ext cx="5906135" cy="275590"/>
          </a:xfrm>
          <a:prstGeom prst="rect">
            <a:avLst/>
          </a:prstGeom>
          <a:noFill/>
        </p:spPr>
        <p:txBody>
          <a:bodyPr wrap="square" rtlCol="0" anchor="t">
            <a:spAutoFit/>
          </a:bodyPr>
          <a:p>
            <a:r>
              <a:rPr lang="en-US" sz="1200">
                <a:solidFill>
                  <a:schemeClr val="bg1"/>
                </a:solidFill>
              </a:rPr>
              <a:t>https://docs.aws.amazon.com/lambda/latest/dg/lambda-intro-execution-role.html</a:t>
            </a:r>
            <a:endParaRPr lang="en-US" sz="1200">
              <a:solidFill>
                <a:schemeClr val="bg1"/>
              </a:solidFill>
            </a:endParaRPr>
          </a:p>
        </p:txBody>
      </p:sp>
      <p:cxnSp>
        <p:nvCxnSpPr>
          <p:cNvPr id="22" name="Straight Arrow Connector 21"/>
          <p:cNvCxnSpPr/>
          <p:nvPr/>
        </p:nvCxnSpPr>
        <p:spPr>
          <a:xfrm>
            <a:off x="330771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47611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3915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8025" y="477710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3503930" y="4124960"/>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esource Based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TextBox 34"/>
          <p:cNvSpPr txBox="1"/>
          <p:nvPr/>
        </p:nvSpPr>
        <p:spPr>
          <a:xfrm>
            <a:off x="4773092" y="5369296"/>
            <a:ext cx="1506552" cy="245110"/>
          </a:xfrm>
          <a:prstGeom prst="rect">
            <a:avLst/>
          </a:prstGeom>
          <a:noFill/>
        </p:spPr>
        <p:txBody>
          <a:bodyPr wrap="square" rtlCol="0">
            <a:spAutoFit/>
          </a:bodyPr>
          <a:p>
            <a:pPr algn="ctr"/>
            <a:r>
              <a:rPr lang="en-US" sz="1000" dirty="0">
                <a:solidFill>
                  <a:schemeClr val="bg1"/>
                </a:solidFill>
                <a:latin typeface="Inter Light" panose="02000403000000020004" charset="0"/>
                <a:cs typeface="Inter Light" panose="02000403000000020004" charset="0"/>
              </a:rPr>
              <a:t>AWS Lambda</a:t>
            </a:r>
            <a:endParaRPr lang="en-US" sz="1000" dirty="0">
              <a:solidFill>
                <a:schemeClr val="bg1"/>
              </a:solidFill>
              <a:latin typeface="Inter Light" panose="02000403000000020004" charset="0"/>
              <a:cs typeface="Inter Light" panose="02000403000000020004" charset="0"/>
            </a:endParaRPr>
          </a:p>
        </p:txBody>
      </p:sp>
      <p:sp>
        <p:nvSpPr>
          <p:cNvPr id="14" name="TextBox 15"/>
          <p:cNvSpPr txBox="1">
            <a:spLocks noChangeArrowheads="1"/>
          </p:cNvSpPr>
          <p:nvPr/>
        </p:nvSpPr>
        <p:spPr bwMode="auto">
          <a:xfrm>
            <a:off x="6168390" y="4093845"/>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Execute Role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438" y="3487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906270" y="4250690"/>
            <a:ext cx="14814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527685" y="4893310"/>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0438" y="47983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008505" y="5628640"/>
            <a:ext cx="12884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61630" y="35366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734300" y="428180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8" name="Graphic 17"/>
          <p:cNvPicPr>
            <a:picLocks noChangeAspect="1" noChangeArrowheads="1"/>
          </p:cNvPicPr>
          <p:nvPr/>
        </p:nvPicPr>
        <p:blipFill>
          <a:blip r:embed="rId9"/>
          <a:srcRect/>
          <a:stretch>
            <a:fillRect/>
          </a:stretch>
        </p:blipFill>
        <p:spPr bwMode="auto">
          <a:xfrm>
            <a:off x="933446" y="41649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5125" y="474472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721600" y="5440680"/>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2525" y="-635"/>
            <a:ext cx="11039475" cy="692023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bject 3"/>
          <p:cNvSpPr txBox="1">
            <a:spLocks noGrp="1"/>
          </p:cNvSpPr>
          <p:nvPr/>
        </p:nvSpPr>
        <p:spPr>
          <a:xfrm>
            <a:off x="379095" y="1839595"/>
            <a:ext cx="6431280" cy="1499870"/>
          </a:xfrm>
          <a:prstGeom prst="rect">
            <a:avLst/>
          </a:prstGeom>
        </p:spPr>
        <p:txBody>
          <a:bodyPr vert="horz" wrap="square" lIns="0" tIns="1058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Architecture </a:t>
            </a:r>
            <a:endParaRPr lang="pt-PT" altLang="en-US" sz="4800">
              <a:solidFill>
                <a:schemeClr val="bg1"/>
              </a:solidFill>
              <a:latin typeface="Swiss921 BT" panose="020B0806030502050204" charset="0"/>
              <a:cs typeface="Swiss921 BT" panose="020B0806030502050204" charset="0"/>
              <a:sym typeface="+mn-ea"/>
            </a:endParaRPr>
          </a:p>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Serverless</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095" y="332740"/>
            <a:ext cx="1063625" cy="106362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1945" y="209550"/>
            <a:ext cx="6608445" cy="398780"/>
          </a:xfrm>
          <a:prstGeom prst="rect">
            <a:avLst/>
          </a:prstGeom>
          <a:noFill/>
        </p:spPr>
        <p:txBody>
          <a:bodyPr wrap="none" rtlCol="0">
            <a:spAutoFit/>
          </a:bodyPr>
          <a:p>
            <a:pPr algn="l"/>
            <a:r>
              <a:rPr lang="pt-PT" altLang="en-US" sz="2000" b="1" dirty="0">
                <a:solidFill>
                  <a:schemeClr val="bg1"/>
                </a:solidFill>
                <a:sym typeface="+mn-ea"/>
              </a:rPr>
              <a:t>Amazon SNS with AWS Management Console</a:t>
            </a:r>
            <a:endParaRPr lang="pt-PT" altLang="en-US" sz="2000" b="1" dirty="0">
              <a:solidFill>
                <a:schemeClr val="bg1"/>
              </a:solidFill>
              <a:sym typeface="+mn-ea"/>
            </a:endParaRPr>
          </a:p>
        </p:txBody>
      </p:sp>
      <p:pic>
        <p:nvPicPr>
          <p:cNvPr id="112642"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52470" y="2055495"/>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5589905" y="1584325"/>
            <a:ext cx="519239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5598637" y="1584008"/>
            <a:ext cx="381000" cy="381000"/>
          </a:xfrm>
          <a:prstGeom prst="rect">
            <a:avLst/>
          </a:prstGeom>
        </p:spPr>
      </p:pic>
      <p:sp>
        <p:nvSpPr>
          <p:cNvPr id="6" name="TextBox 34"/>
          <p:cNvSpPr txBox="1"/>
          <p:nvPr/>
        </p:nvSpPr>
        <p:spPr>
          <a:xfrm>
            <a:off x="2882062" y="2914386"/>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4265930" y="2526030"/>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1" name="TextBox 18"/>
          <p:cNvSpPr txBox="1">
            <a:spLocks noChangeArrowheads="1"/>
          </p:cNvSpPr>
          <p:nvPr/>
        </p:nvSpPr>
        <p:spPr bwMode="auto">
          <a:xfrm>
            <a:off x="4280535" y="220218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Create</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9930" y="2074545"/>
            <a:ext cx="448310" cy="358775"/>
          </a:xfrm>
          <a:prstGeom prst="rect">
            <a:avLst/>
          </a:prstGeom>
        </p:spPr>
      </p:pic>
      <p:sp>
        <p:nvSpPr>
          <p:cNvPr id="34" name="TextBox 9"/>
          <p:cNvSpPr txBox="1">
            <a:spLocks noChangeArrowheads="1"/>
          </p:cNvSpPr>
          <p:nvPr/>
        </p:nvSpPr>
        <p:spPr bwMode="auto">
          <a:xfrm>
            <a:off x="610870" y="252603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325880" y="2533015"/>
            <a:ext cx="18230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541780" y="217297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100" dirty="0">
                <a:solidFill>
                  <a:schemeClr val="bg1"/>
                </a:solidFill>
                <a:latin typeface="Inter Light" panose="02000403000000020004" charset="0"/>
                <a:cs typeface="Inter Light" panose="02000403000000020004" charset="0"/>
                <a:sym typeface="+mn-ea"/>
              </a:rPr>
              <a:t>Command </a:t>
            </a:r>
            <a:r>
              <a:rPr lang="pt-PT" altLang="en-US" sz="1100" dirty="0">
                <a:solidFill>
                  <a:schemeClr val="bg1"/>
                </a:solidFill>
                <a:latin typeface="Inter Light" panose="02000403000000020004" charset="0"/>
                <a:cs typeface="Inter Light" panose="02000403000000020004" charset="0"/>
                <a:sym typeface="+mn-ea"/>
              </a:rPr>
              <a:t> CLI</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13" name="TextBox 18"/>
          <p:cNvSpPr txBox="1">
            <a:spLocks noChangeArrowheads="1"/>
          </p:cNvSpPr>
          <p:nvPr/>
        </p:nvSpPr>
        <p:spPr bwMode="auto">
          <a:xfrm>
            <a:off x="4280535" y="252984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topic</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3328" y="21167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5714683" y="297243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Notification Service (Amazon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6" name="TextBox 25"/>
          <p:cNvSpPr txBox="1">
            <a:spLocks noChangeArrowheads="1"/>
          </p:cNvSpPr>
          <p:nvPr/>
        </p:nvSpPr>
        <p:spPr bwMode="auto">
          <a:xfrm>
            <a:off x="8729597" y="274224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191626" y="226917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V="1">
            <a:off x="7137400" y="2507615"/>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 name="Rectangles 1"/>
          <p:cNvSpPr/>
          <p:nvPr/>
        </p:nvSpPr>
        <p:spPr>
          <a:xfrm>
            <a:off x="424180" y="635000"/>
            <a:ext cx="65836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54965" y="184785"/>
            <a:ext cx="6839585" cy="398780"/>
          </a:xfrm>
          <a:prstGeom prst="rect">
            <a:avLst/>
          </a:prstGeom>
          <a:noFill/>
        </p:spPr>
        <p:txBody>
          <a:bodyPr wrap="none" rtlCol="0">
            <a:spAutoFit/>
          </a:bodyPr>
          <a:p>
            <a:pPr algn="l"/>
            <a:r>
              <a:rPr lang="pt-PT" altLang="en-US" sz="2000" b="1" dirty="0">
                <a:solidFill>
                  <a:schemeClr val="bg1"/>
                </a:solidFill>
                <a:sym typeface="+mn-ea"/>
              </a:rPr>
              <a:t>Amazon SQS Queue Polling From AWS Lambda</a:t>
            </a:r>
            <a:endParaRPr lang="pt-PT" altLang="en-US" sz="2000" b="1" dirty="0">
              <a:solidFill>
                <a:schemeClr val="bg1"/>
              </a:solidFill>
              <a:sym typeface="+mn-ea"/>
            </a:endParaRPr>
          </a:p>
        </p:txBody>
      </p:sp>
      <p:sp>
        <p:nvSpPr>
          <p:cNvPr id="38" name="Rectangle 37"/>
          <p:cNvSpPr/>
          <p:nvPr/>
        </p:nvSpPr>
        <p:spPr>
          <a:xfrm>
            <a:off x="2851150" y="1584325"/>
            <a:ext cx="7931150"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854802" y="1584008"/>
            <a:ext cx="381000" cy="381000"/>
          </a:xfrm>
          <a:prstGeom prst="rect">
            <a:avLst/>
          </a:prstGeom>
        </p:spPr>
      </p:pic>
      <p:pic>
        <p:nvPicPr>
          <p:cNvPr id="31" name="Picture 30" descr="user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930" y="2074545"/>
            <a:ext cx="448310" cy="358775"/>
          </a:xfrm>
          <a:prstGeom prst="rect">
            <a:avLst/>
          </a:prstGeom>
        </p:spPr>
      </p:pic>
      <p:sp>
        <p:nvSpPr>
          <p:cNvPr id="34" name="TextBox 9"/>
          <p:cNvSpPr txBox="1">
            <a:spLocks noChangeArrowheads="1"/>
          </p:cNvSpPr>
          <p:nvPr/>
        </p:nvSpPr>
        <p:spPr bwMode="auto">
          <a:xfrm>
            <a:off x="610870" y="252603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325880" y="2533015"/>
            <a:ext cx="2263775" cy="419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401445" y="223075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cs typeface="Inter Light" panose="02000403000000020004" charset="0"/>
                <a:sym typeface="+mn-ea"/>
              </a:rPr>
              <a:t>Send /Messages</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9" name="Straight Arrow Connector 8"/>
          <p:cNvCxnSpPr/>
          <p:nvPr/>
        </p:nvCxnSpPr>
        <p:spPr>
          <a:xfrm>
            <a:off x="4337050" y="2581275"/>
            <a:ext cx="10445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800" name="Graphic 2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719263" y="257460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4420" y="21516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2964498" y="291528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Queue Service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5242560" y="2696210"/>
            <a:ext cx="9080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461953" y="23552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p:cNvSpPr txBox="1">
            <a:spLocks noChangeArrowheads="1"/>
          </p:cNvSpPr>
          <p:nvPr/>
        </p:nvSpPr>
        <p:spPr bwMode="auto">
          <a:xfrm>
            <a:off x="9084945" y="2820670"/>
            <a:ext cx="8775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1"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287510" y="2354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34898" y="221059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p:cNvSpPr txBox="1">
            <a:spLocks noChangeArrowheads="1"/>
          </p:cNvSpPr>
          <p:nvPr/>
        </p:nvSpPr>
        <p:spPr bwMode="auto">
          <a:xfrm>
            <a:off x="6676073" y="297180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Lambda</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 name="Straight Arrow Connector 1"/>
          <p:cNvCxnSpPr/>
          <p:nvPr/>
        </p:nvCxnSpPr>
        <p:spPr>
          <a:xfrm>
            <a:off x="8197850" y="2591435"/>
            <a:ext cx="10445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5919470" y="2581275"/>
            <a:ext cx="15246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21"/>
          <p:cNvSpPr txBox="1">
            <a:spLocks noChangeArrowheads="1"/>
          </p:cNvSpPr>
          <p:nvPr/>
        </p:nvSpPr>
        <p:spPr bwMode="auto">
          <a:xfrm>
            <a:off x="6150610" y="3051810"/>
            <a:ext cx="82740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Event Filter</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1" name="Graphic 35"/>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6363335" y="2696210"/>
            <a:ext cx="342900" cy="342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1"/>
          <p:cNvSpPr txBox="1">
            <a:spLocks noChangeArrowheads="1"/>
          </p:cNvSpPr>
          <p:nvPr/>
        </p:nvSpPr>
        <p:spPr bwMode="auto">
          <a:xfrm>
            <a:off x="6099810" y="2175510"/>
            <a:ext cx="9874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b="1" dirty="0">
                <a:solidFill>
                  <a:schemeClr val="bg1"/>
                </a:solidFill>
                <a:latin typeface="Inter Light" panose="02000403000000020004" charset="0"/>
                <a:ea typeface="Amazon Ember" panose="020B0603020204020204" pitchFamily="34" charset="0"/>
                <a:cs typeface="Inter Light" panose="02000403000000020004" charset="0"/>
              </a:rPr>
              <a:t>EventType </a:t>
            </a:r>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 name="Rectangles 5"/>
          <p:cNvSpPr/>
          <p:nvPr/>
        </p:nvSpPr>
        <p:spPr>
          <a:xfrm>
            <a:off x="440690"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274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a:solidFill>
                  <a:schemeClr val="bg1"/>
                </a:solidFill>
              </a:rPr>
              <a:t>Microservices</a:t>
            </a:r>
            <a:r>
              <a:rPr lang="en-US" sz="2000" b="1">
                <a:solidFill>
                  <a:schemeClr val="bg1"/>
                </a:solidFill>
              </a:rPr>
              <a:t> “REST”</a:t>
            </a:r>
            <a:endParaRPr lang="en-US" sz="2000" b="1">
              <a:solidFill>
                <a:schemeClr val="bg1"/>
              </a:solidFill>
            </a:endParaRPr>
          </a:p>
        </p:txBody>
      </p:sp>
      <p:sp>
        <p:nvSpPr>
          <p:cNvPr id="49" name="Rectangle 48"/>
          <p:cNvSpPr/>
          <p:nvPr/>
        </p:nvSpPr>
        <p:spPr>
          <a:xfrm>
            <a:off x="4027170" y="125285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440499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6876847" y="27981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9713" y="179659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4716141" y="17964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4231319" y="279844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9465" y="17960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8930323" y="279844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5636260" y="21774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124190" y="218059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4030345" y="414528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30" name="Text Box 29"/>
          <p:cNvSpPr txBox="1"/>
          <p:nvPr/>
        </p:nvSpPr>
        <p:spPr>
          <a:xfrm>
            <a:off x="4408170" y="417322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1" name="TextBox 34"/>
          <p:cNvSpPr txBox="1"/>
          <p:nvPr/>
        </p:nvSpPr>
        <p:spPr>
          <a:xfrm>
            <a:off x="6880022" y="569060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52888" y="46890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17"/>
          <p:cNvPicPr>
            <a:picLocks noChangeAspect="1" noChangeArrowheads="1"/>
          </p:cNvPicPr>
          <p:nvPr/>
        </p:nvPicPr>
        <p:blipFill>
          <a:blip r:embed="rId2"/>
          <a:srcRect/>
          <a:stretch>
            <a:fillRect/>
          </a:stretch>
        </p:blipFill>
        <p:spPr bwMode="auto">
          <a:xfrm>
            <a:off x="4719316" y="4688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p:cNvSpPr txBox="1">
            <a:spLocks noChangeArrowheads="1"/>
          </p:cNvSpPr>
          <p:nvPr/>
        </p:nvSpPr>
        <p:spPr bwMode="auto">
          <a:xfrm>
            <a:off x="4234494" y="569087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2640" y="46885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p:cNvSpPr txBox="1">
            <a:spLocks noChangeArrowheads="1"/>
          </p:cNvSpPr>
          <p:nvPr/>
        </p:nvSpPr>
        <p:spPr bwMode="auto">
          <a:xfrm>
            <a:off x="8933498" y="569087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8" name="Straight Arrow Connector 37"/>
          <p:cNvCxnSpPr/>
          <p:nvPr/>
        </p:nvCxnSpPr>
        <p:spPr>
          <a:xfrm>
            <a:off x="5639435" y="506984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127365" y="50730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3964305" y="3506470"/>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microservice1</a:t>
            </a:r>
            <a:endParaRPr lang="pt-PT" altLang="en-US" sz="1200">
              <a:solidFill>
                <a:schemeClr val="bg1"/>
              </a:solidFill>
              <a:latin typeface="Inter Light" panose="02000403000000020004" charset="0"/>
              <a:cs typeface="Inter Light" panose="02000403000000020004" charset="0"/>
            </a:endParaRPr>
          </a:p>
        </p:txBody>
      </p:sp>
      <p:sp>
        <p:nvSpPr>
          <p:cNvPr id="41" name="Text Box 40"/>
          <p:cNvSpPr txBox="1"/>
          <p:nvPr/>
        </p:nvSpPr>
        <p:spPr>
          <a:xfrm>
            <a:off x="3997325" y="6398895"/>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microservice2</a:t>
            </a:r>
            <a:endParaRPr lang="pt-PT" altLang="en-US" sz="1200">
              <a:solidFill>
                <a:schemeClr val="bg1"/>
              </a:solidFill>
              <a:latin typeface="Inter Light" panose="02000403000000020004" charset="0"/>
              <a:cs typeface="Inter Light" panose="02000403000000020004" charset="0"/>
            </a:endParaRPr>
          </a:p>
        </p:txBody>
      </p:sp>
      <p:grpSp>
        <p:nvGrpSpPr>
          <p:cNvPr id="51" name="Group 23"/>
          <p:cNvGrpSpPr/>
          <p:nvPr/>
        </p:nvGrpSpPr>
        <p:grpSpPr bwMode="auto">
          <a:xfrm>
            <a:off x="1494790" y="2244725"/>
            <a:ext cx="3176270" cy="2859405"/>
            <a:chOff x="2674471" y="1567527"/>
            <a:chExt cx="1488360" cy="331243"/>
          </a:xfrm>
        </p:grpSpPr>
        <p:sp>
          <p:nvSpPr>
            <p:cNvPr id="52" name="Freeform 51"/>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cxnSp>
          <p:nvCxnSpPr>
            <p:cNvPr id="53" name="Straight Arrow Connector 52"/>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58" name="Text Box 57"/>
          <p:cNvSpPr txBox="1"/>
          <p:nvPr/>
        </p:nvSpPr>
        <p:spPr>
          <a:xfrm>
            <a:off x="2190115" y="1905000"/>
            <a:ext cx="1731645"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service1.example.com</a:t>
            </a:r>
            <a:endParaRPr lang="pt-PT" altLang="en-US" sz="1200">
              <a:solidFill>
                <a:schemeClr val="bg1"/>
              </a:solidFill>
              <a:latin typeface="Inter Light" panose="02000403000000020004" charset="0"/>
              <a:cs typeface="Inter Light" panose="02000403000000020004" charset="0"/>
            </a:endParaRPr>
          </a:p>
        </p:txBody>
      </p:sp>
      <p:sp>
        <p:nvSpPr>
          <p:cNvPr id="59" name="Text Box 58"/>
          <p:cNvSpPr txBox="1"/>
          <p:nvPr/>
        </p:nvSpPr>
        <p:spPr>
          <a:xfrm>
            <a:off x="2188845" y="5135245"/>
            <a:ext cx="1731645"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service2.example.com</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030187" y="1243648"/>
            <a:ext cx="381000" cy="381000"/>
          </a:xfrm>
          <a:prstGeom prst="rect">
            <a:avLst/>
          </a:prstGeom>
        </p:spPr>
      </p:pic>
      <p:pic>
        <p:nvPicPr>
          <p:cNvPr id="2"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030187" y="4120198"/>
            <a:ext cx="381000" cy="381000"/>
          </a:xfrm>
          <a:prstGeom prst="rect">
            <a:avLst/>
          </a:prstGeom>
        </p:spPr>
      </p:pic>
      <p:pic>
        <p:nvPicPr>
          <p:cNvPr id="67606" name="Graphic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618" y="324675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574993" y="377539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sp>
        <p:nvSpPr>
          <p:cNvPr id="6" name="Rectangles 5"/>
          <p:cNvSpPr/>
          <p:nvPr/>
        </p:nvSpPr>
        <p:spPr>
          <a:xfrm>
            <a:off x="440690" y="635000"/>
            <a:ext cx="3017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Build Serverless Chat App with a WebSocket API</a:t>
            </a:r>
            <a:r>
              <a:rPr lang="pt-PT" altLang="en-US" sz="2000" b="1">
                <a:solidFill>
                  <a:schemeClr val="bg1"/>
                </a:solidFill>
              </a:rPr>
              <a:t> </a:t>
            </a:r>
            <a:r>
              <a:rPr lang="en-US" sz="2000" b="1">
                <a:solidFill>
                  <a:schemeClr val="bg1"/>
                </a:solidFill>
              </a:rPr>
              <a:t>and Lambda</a:t>
            </a:r>
            <a:endParaRPr lang="en-US" sz="2000" b="1">
              <a:solidFill>
                <a:schemeClr val="bg1"/>
              </a:solidFill>
            </a:endParaRPr>
          </a:p>
        </p:txBody>
      </p:sp>
      <p:sp>
        <p:nvSpPr>
          <p:cNvPr id="49" name="Rectangle 48"/>
          <p:cNvSpPr/>
          <p:nvPr/>
        </p:nvSpPr>
        <p:spPr>
          <a:xfrm>
            <a:off x="2933065" y="951865"/>
            <a:ext cx="8790305" cy="530479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175635" y="96837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10675" y="2988310"/>
            <a:ext cx="833755" cy="83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8833485" y="3914775"/>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9" name="Text Box 58"/>
          <p:cNvSpPr txBox="1"/>
          <p:nvPr/>
        </p:nvSpPr>
        <p:spPr>
          <a:xfrm>
            <a:off x="1809115" y="2838450"/>
            <a:ext cx="49276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WSS</a:t>
            </a:r>
            <a:endParaRPr lang="pt-PT" altLang="en-US" sz="1200">
              <a:solidFill>
                <a:schemeClr val="bg1"/>
              </a:solidFill>
              <a:latin typeface="Inter Light" panose="02000403000000020004" charset="0"/>
              <a:cs typeface="Inter Light" panose="02000403000000020004" charset="0"/>
            </a:endParaRPr>
          </a:p>
        </p:txBody>
      </p:sp>
      <p:sp>
        <p:nvSpPr>
          <p:cNvPr id="8" name="TextBox 9"/>
          <p:cNvSpPr txBox="1">
            <a:spLocks noChangeArrowheads="1"/>
          </p:cNvSpPr>
          <p:nvPr/>
        </p:nvSpPr>
        <p:spPr bwMode="auto">
          <a:xfrm>
            <a:off x="443865" y="3935730"/>
            <a:ext cx="1127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Picture 2"/>
          <p:cNvPicPr>
            <a:picLocks noChangeAspect="1"/>
          </p:cNvPicPr>
          <p:nvPr/>
        </p:nvPicPr>
        <p:blipFill>
          <a:blip r:embed="rId2"/>
          <a:stretch>
            <a:fillRect/>
          </a:stretch>
        </p:blipFill>
        <p:spPr>
          <a:xfrm>
            <a:off x="3162935" y="2910840"/>
            <a:ext cx="896620" cy="892810"/>
          </a:xfrm>
          <a:prstGeom prst="rect">
            <a:avLst/>
          </a:prstGeom>
        </p:spPr>
      </p:pic>
      <p:sp>
        <p:nvSpPr>
          <p:cNvPr id="4" name="TextBox 12"/>
          <p:cNvSpPr txBox="1">
            <a:spLocks noChangeArrowheads="1"/>
          </p:cNvSpPr>
          <p:nvPr/>
        </p:nvSpPr>
        <p:spPr bwMode="auto">
          <a:xfrm>
            <a:off x="3028315" y="3912870"/>
            <a:ext cx="11360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WebSocket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API</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6084570" y="5674995"/>
            <a:ext cx="12395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93485" y="1697990"/>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12"/>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2835752" y="951548"/>
            <a:ext cx="381000" cy="381000"/>
          </a:xfrm>
          <a:prstGeom prst="rect">
            <a:avLst/>
          </a:prstGeom>
        </p:spPr>
      </p:pic>
      <p:cxnSp>
        <p:nvCxnSpPr>
          <p:cNvPr id="11" name="Straight Arrow Connector 10"/>
          <p:cNvCxnSpPr/>
          <p:nvPr/>
        </p:nvCxnSpPr>
        <p:spPr>
          <a:xfrm>
            <a:off x="1504950" y="3239135"/>
            <a:ext cx="157670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451610" y="3627755"/>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281805" y="2986405"/>
            <a:ext cx="1903095"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281805" y="3715385"/>
            <a:ext cx="1903095" cy="22225"/>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2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6180" y="2619375"/>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6180" y="3492500"/>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342380" y="4678045"/>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 name="Group 44"/>
          <p:cNvGrpSpPr/>
          <p:nvPr/>
        </p:nvGrpSpPr>
        <p:grpSpPr>
          <a:xfrm rot="10800000">
            <a:off x="7124700" y="4213860"/>
            <a:ext cx="2571115" cy="838200"/>
            <a:chOff x="5691" y="3281"/>
            <a:chExt cx="4049" cy="1320"/>
          </a:xfrm>
        </p:grpSpPr>
        <p:sp>
          <p:nvSpPr>
            <p:cNvPr id="60" name="Freeform 59"/>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3" name="Freeform 62"/>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sp>
        <p:nvSpPr>
          <p:cNvPr id="42" name="TextBox 12"/>
          <p:cNvSpPr txBox="1">
            <a:spLocks noChangeArrowheads="1"/>
          </p:cNvSpPr>
          <p:nvPr/>
        </p:nvSpPr>
        <p:spPr bwMode="auto">
          <a:xfrm>
            <a:off x="4284345" y="1699260"/>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$connect 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TextBox 12"/>
          <p:cNvSpPr txBox="1">
            <a:spLocks noChangeArrowheads="1"/>
          </p:cNvSpPr>
          <p:nvPr/>
        </p:nvSpPr>
        <p:spPr bwMode="auto">
          <a:xfrm>
            <a:off x="4281805" y="4641850"/>
            <a:ext cx="1588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$disconnect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4" name="TextBox 12"/>
          <p:cNvSpPr txBox="1">
            <a:spLocks noChangeArrowheads="1"/>
          </p:cNvSpPr>
          <p:nvPr/>
        </p:nvSpPr>
        <p:spPr bwMode="auto">
          <a:xfrm>
            <a:off x="4413885" y="2665095"/>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$default 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6" name="Group 45"/>
          <p:cNvGrpSpPr/>
          <p:nvPr/>
        </p:nvGrpSpPr>
        <p:grpSpPr>
          <a:xfrm rot="0">
            <a:off x="3613785" y="2019935"/>
            <a:ext cx="2571115" cy="838200"/>
            <a:chOff x="5691" y="3281"/>
            <a:chExt cx="4049" cy="1320"/>
          </a:xfrm>
        </p:grpSpPr>
        <p:sp>
          <p:nvSpPr>
            <p:cNvPr id="47" name="Freeform 46"/>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48" name="Freeform 47"/>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grpSp>
        <p:nvGrpSpPr>
          <p:cNvPr id="50" name="Group 49"/>
          <p:cNvGrpSpPr/>
          <p:nvPr/>
        </p:nvGrpSpPr>
        <p:grpSpPr>
          <a:xfrm rot="10800000" flipV="1">
            <a:off x="7100570" y="2023110"/>
            <a:ext cx="2571115" cy="860425"/>
            <a:chOff x="5691" y="3281"/>
            <a:chExt cx="4049" cy="1320"/>
          </a:xfrm>
        </p:grpSpPr>
        <p:sp>
          <p:nvSpPr>
            <p:cNvPr id="54" name="Freeform 53"/>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55" name="Freeform 54"/>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grpSp>
        <p:nvGrpSpPr>
          <p:cNvPr id="61" name="Group 60"/>
          <p:cNvGrpSpPr/>
          <p:nvPr/>
        </p:nvGrpSpPr>
        <p:grpSpPr>
          <a:xfrm rot="10800000" flipH="1">
            <a:off x="3614420" y="3870325"/>
            <a:ext cx="2651760" cy="1203960"/>
            <a:chOff x="5691" y="3281"/>
            <a:chExt cx="4049" cy="1320"/>
          </a:xfrm>
        </p:grpSpPr>
        <p:sp>
          <p:nvSpPr>
            <p:cNvPr id="62" name="Freeform 61"/>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4" name="Freeform 63"/>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sp>
        <p:nvSpPr>
          <p:cNvPr id="65" name="TextBox 12"/>
          <p:cNvSpPr txBox="1">
            <a:spLocks noChangeArrowheads="1"/>
          </p:cNvSpPr>
          <p:nvPr/>
        </p:nvSpPr>
        <p:spPr bwMode="auto">
          <a:xfrm>
            <a:off x="4418965" y="3272155"/>
            <a:ext cx="1588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send Message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69" name="Group 68"/>
          <p:cNvGrpSpPr/>
          <p:nvPr/>
        </p:nvGrpSpPr>
        <p:grpSpPr>
          <a:xfrm>
            <a:off x="6958965" y="3587115"/>
            <a:ext cx="2214245" cy="182245"/>
            <a:chOff x="10959" y="5792"/>
            <a:chExt cx="3487" cy="287"/>
          </a:xfrm>
        </p:grpSpPr>
        <p:cxnSp>
          <p:nvCxnSpPr>
            <p:cNvPr id="66" name="Elbow Connector 65"/>
            <p:cNvCxnSpPr/>
            <p:nvPr/>
          </p:nvCxnSpPr>
          <p:spPr>
            <a:xfrm flipV="1">
              <a:off x="10959" y="5793"/>
              <a:ext cx="3418" cy="287"/>
            </a:xfrm>
            <a:prstGeom prst="bentConnector3">
              <a:avLst>
                <a:gd name="adj1" fmla="val 50029"/>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12770" y="5792"/>
              <a:ext cx="1677"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70" name="TextBox 12"/>
          <p:cNvSpPr txBox="1">
            <a:spLocks noChangeArrowheads="1"/>
          </p:cNvSpPr>
          <p:nvPr/>
        </p:nvSpPr>
        <p:spPr bwMode="auto">
          <a:xfrm>
            <a:off x="74295" y="4726305"/>
            <a:ext cx="300736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"action": "sendMessage",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"message": "Hello from websocket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3"/>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flipH="1">
            <a:off x="652780" y="3096895"/>
            <a:ext cx="709295" cy="7092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9"/>
          <a:stretch>
            <a:fillRect/>
          </a:stretch>
        </p:blipFill>
        <p:spPr>
          <a:xfrm>
            <a:off x="443865" y="952500"/>
            <a:ext cx="1766570" cy="1766570"/>
          </a:xfrm>
          <a:prstGeom prst="rect">
            <a:avLst/>
          </a:prstGeom>
        </p:spPr>
      </p:pic>
      <p:sp>
        <p:nvSpPr>
          <p:cNvPr id="6" name="Rectangles 5"/>
          <p:cNvSpPr/>
          <p:nvPr/>
        </p:nvSpPr>
        <p:spPr>
          <a:xfrm>
            <a:off x="5059045" y="6447155"/>
            <a:ext cx="67075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5074920" y="6493510"/>
            <a:ext cx="6731635" cy="275590"/>
          </a:xfrm>
          <a:prstGeom prst="rect">
            <a:avLst/>
          </a:prstGeom>
          <a:noFill/>
        </p:spPr>
        <p:txBody>
          <a:bodyPr wrap="square" rtlCol="0" anchor="t">
            <a:spAutoFit/>
          </a:bodyPr>
          <a:p>
            <a:r>
              <a:rPr lang="en-US" sz="1200">
                <a:solidFill>
                  <a:schemeClr val="bg1"/>
                </a:solidFill>
              </a:rPr>
              <a:t>https://docs.aws.amazon.com/apigateway/latest/developerguide/websocket-api-chat-app.html</a:t>
            </a:r>
            <a:endParaRPr lang="en-US" sz="1200">
              <a:solidFill>
                <a:schemeClr val="bg1"/>
              </a:solidFill>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65405"/>
            <a:ext cx="12205335" cy="6923405"/>
          </a:xfrm>
          <a:prstGeom prst="rect">
            <a:avLst/>
          </a:prstGeom>
        </p:spPr>
      </p:pic>
      <p:sp>
        <p:nvSpPr>
          <p:cNvPr id="35" name="Rectangles 34"/>
          <p:cNvSpPr/>
          <p:nvPr/>
        </p:nvSpPr>
        <p:spPr>
          <a:xfrm>
            <a:off x="6861175" y="4538980"/>
            <a:ext cx="5062855" cy="20256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Rectangles 33"/>
          <p:cNvSpPr/>
          <p:nvPr/>
        </p:nvSpPr>
        <p:spPr>
          <a:xfrm>
            <a:off x="589915" y="4801870"/>
            <a:ext cx="4530725" cy="171513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544195" y="212725"/>
            <a:ext cx="486219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ChatGPT </a:t>
            </a:r>
            <a:endParaRPr lang="pt-PT" altLang="en-US" sz="2000" b="1" dirty="0">
              <a:solidFill>
                <a:schemeClr val="bg1"/>
              </a:solidFill>
            </a:endParaRPr>
          </a:p>
        </p:txBody>
      </p:sp>
      <p:sp>
        <p:nvSpPr>
          <p:cNvPr id="5" name="Rectangles 4"/>
          <p:cNvSpPr/>
          <p:nvPr/>
        </p:nvSpPr>
        <p:spPr>
          <a:xfrm>
            <a:off x="633095"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Picture 8"/>
          <p:cNvPicPr>
            <a:picLocks noChangeAspect="1"/>
          </p:cNvPicPr>
          <p:nvPr/>
        </p:nvPicPr>
        <p:blipFill>
          <a:blip r:embed="rId2"/>
          <a:stretch>
            <a:fillRect/>
          </a:stretch>
        </p:blipFill>
        <p:spPr>
          <a:xfrm>
            <a:off x="139700" y="156210"/>
            <a:ext cx="419100" cy="476885"/>
          </a:xfrm>
          <a:prstGeom prst="rect">
            <a:avLst/>
          </a:prstGeom>
        </p:spPr>
      </p:pic>
      <p:sp>
        <p:nvSpPr>
          <p:cNvPr id="21" name="Rounded Rectangle 20"/>
          <p:cNvSpPr/>
          <p:nvPr/>
        </p:nvSpPr>
        <p:spPr>
          <a:xfrm>
            <a:off x="633095" y="853440"/>
            <a:ext cx="43078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930275" y="899795"/>
            <a:ext cx="2694940" cy="245110"/>
          </a:xfrm>
          <a:prstGeom prst="rect">
            <a:avLst/>
          </a:prstGeom>
          <a:noFill/>
        </p:spPr>
        <p:txBody>
          <a:bodyPr wrap="none" rtlCol="0">
            <a:spAutoFit/>
          </a:bodyPr>
          <a:p>
            <a:pPr algn="l"/>
            <a:r>
              <a:rPr lang="en-US" sz="1000" b="1">
                <a:solidFill>
                  <a:schemeClr val="bg1"/>
                </a:solidFill>
              </a:rPr>
              <a:t>Semana 1-2: Fundamentos da AWS</a:t>
            </a:r>
            <a:endParaRPr lang="en-US" sz="1000" b="1">
              <a:solidFill>
                <a:schemeClr val="bg1"/>
              </a:solidFill>
            </a:endParaRPr>
          </a:p>
        </p:txBody>
      </p:sp>
      <p:sp>
        <p:nvSpPr>
          <p:cNvPr id="17" name="Rounded Rectangle 16"/>
          <p:cNvSpPr/>
          <p:nvPr/>
        </p:nvSpPr>
        <p:spPr>
          <a:xfrm>
            <a:off x="628015" y="1485265"/>
            <a:ext cx="4281805"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915670" y="1550670"/>
            <a:ext cx="3427095" cy="245110"/>
          </a:xfrm>
          <a:prstGeom prst="rect">
            <a:avLst/>
          </a:prstGeom>
          <a:noFill/>
        </p:spPr>
        <p:txBody>
          <a:bodyPr wrap="none" rtlCol="0">
            <a:spAutoFit/>
          </a:bodyPr>
          <a:p>
            <a:pPr algn="l"/>
            <a:r>
              <a:rPr lang="en-US" sz="1000" b="1">
                <a:solidFill>
                  <a:schemeClr val="bg1"/>
                </a:solidFill>
              </a:rPr>
              <a:t>Semana 3-4: Conceitos Básicos de Serverless</a:t>
            </a:r>
            <a:endParaRPr lang="en-US" sz="1000" b="1">
              <a:solidFill>
                <a:schemeClr val="bg1"/>
              </a:solidFill>
            </a:endParaRPr>
          </a:p>
        </p:txBody>
      </p:sp>
      <p:sp>
        <p:nvSpPr>
          <p:cNvPr id="19" name="Rounded Rectangle 18"/>
          <p:cNvSpPr/>
          <p:nvPr/>
        </p:nvSpPr>
        <p:spPr>
          <a:xfrm>
            <a:off x="612775" y="2080260"/>
            <a:ext cx="4338955"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892175" y="2117090"/>
            <a:ext cx="3161665" cy="245110"/>
          </a:xfrm>
          <a:prstGeom prst="rect">
            <a:avLst/>
          </a:prstGeom>
          <a:noFill/>
        </p:spPr>
        <p:txBody>
          <a:bodyPr wrap="none" rtlCol="0">
            <a:spAutoFit/>
          </a:bodyPr>
          <a:p>
            <a:pPr algn="l"/>
            <a:r>
              <a:rPr lang="en-US" sz="1000" b="1">
                <a:solidFill>
                  <a:schemeClr val="bg1"/>
                </a:solidFill>
              </a:rPr>
              <a:t>Semana 5-6: Desenvolvimento Serverless</a:t>
            </a:r>
            <a:endParaRPr lang="en-US" sz="1000" b="1">
              <a:solidFill>
                <a:schemeClr val="bg1"/>
              </a:solidFill>
            </a:endParaRPr>
          </a:p>
        </p:txBody>
      </p:sp>
      <p:sp>
        <p:nvSpPr>
          <p:cNvPr id="24" name="Rounded Rectangle 23"/>
          <p:cNvSpPr/>
          <p:nvPr/>
        </p:nvSpPr>
        <p:spPr>
          <a:xfrm>
            <a:off x="594995" y="2707640"/>
            <a:ext cx="43459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892175" y="2744470"/>
            <a:ext cx="3688715" cy="245110"/>
          </a:xfrm>
          <a:prstGeom prst="rect">
            <a:avLst/>
          </a:prstGeom>
          <a:noFill/>
        </p:spPr>
        <p:txBody>
          <a:bodyPr wrap="none" rtlCol="0">
            <a:spAutoFit/>
          </a:bodyPr>
          <a:p>
            <a:pPr algn="l"/>
            <a:r>
              <a:rPr lang="en-US" sz="1000" b="1">
                <a:solidFill>
                  <a:schemeClr val="bg1"/>
                </a:solidFill>
              </a:rPr>
              <a:t>Semana 7-8: Arquitetura e Segurança Serverless</a:t>
            </a:r>
            <a:endParaRPr lang="en-US" sz="1000" b="1">
              <a:solidFill>
                <a:schemeClr val="bg1"/>
              </a:solidFill>
            </a:endParaRPr>
          </a:p>
        </p:txBody>
      </p:sp>
      <p:sp>
        <p:nvSpPr>
          <p:cNvPr id="26" name="Rounded Rectangle 25"/>
          <p:cNvSpPr/>
          <p:nvPr/>
        </p:nvSpPr>
        <p:spPr>
          <a:xfrm>
            <a:off x="589915" y="3430905"/>
            <a:ext cx="44983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887095" y="3471545"/>
            <a:ext cx="3256915" cy="245110"/>
          </a:xfrm>
          <a:prstGeom prst="rect">
            <a:avLst/>
          </a:prstGeom>
          <a:noFill/>
        </p:spPr>
        <p:txBody>
          <a:bodyPr wrap="none" rtlCol="0">
            <a:spAutoFit/>
          </a:bodyPr>
          <a:p>
            <a:pPr algn="l"/>
            <a:r>
              <a:rPr lang="en-US" sz="1000" b="1">
                <a:solidFill>
                  <a:schemeClr val="bg1"/>
                </a:solidFill>
              </a:rPr>
              <a:t>Semana 9-10: Monitoramento e Depuração</a:t>
            </a:r>
            <a:endParaRPr lang="en-US" sz="1000" b="1">
              <a:solidFill>
                <a:schemeClr val="bg1"/>
              </a:solidFill>
            </a:endParaRPr>
          </a:p>
        </p:txBody>
      </p:sp>
      <p:sp>
        <p:nvSpPr>
          <p:cNvPr id="28" name="Rounded Rectangle 27"/>
          <p:cNvSpPr/>
          <p:nvPr/>
        </p:nvSpPr>
        <p:spPr>
          <a:xfrm>
            <a:off x="589915" y="4023995"/>
            <a:ext cx="44983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892175" y="4066540"/>
            <a:ext cx="3566160" cy="245110"/>
          </a:xfrm>
          <a:prstGeom prst="rect">
            <a:avLst/>
          </a:prstGeom>
          <a:noFill/>
        </p:spPr>
        <p:txBody>
          <a:bodyPr wrap="none" rtlCol="0">
            <a:spAutoFit/>
          </a:bodyPr>
          <a:p>
            <a:pPr algn="l"/>
            <a:r>
              <a:rPr lang="en-US" sz="1000" b="1">
                <a:solidFill>
                  <a:schemeClr val="bg1"/>
                </a:solidFill>
              </a:rPr>
              <a:t>Semana 11-12: Serverless Avançado e Projetos</a:t>
            </a:r>
            <a:endParaRPr lang="en-US" sz="1000" b="1">
              <a:solidFill>
                <a:schemeClr val="bg1"/>
              </a:solidFill>
            </a:endParaRPr>
          </a:p>
        </p:txBody>
      </p:sp>
      <p:sp>
        <p:nvSpPr>
          <p:cNvPr id="31" name="Text Box 30"/>
          <p:cNvSpPr txBox="1"/>
          <p:nvPr/>
        </p:nvSpPr>
        <p:spPr>
          <a:xfrm>
            <a:off x="767080" y="4900295"/>
            <a:ext cx="4462780" cy="1476375"/>
          </a:xfrm>
          <a:prstGeom prst="rect">
            <a:avLst/>
          </a:prstGeom>
          <a:noFill/>
        </p:spPr>
        <p:txBody>
          <a:bodyPr wrap="none" rtlCol="0">
            <a:spAutoFit/>
          </a:bodyPr>
          <a:p>
            <a:pPr algn="l"/>
            <a:r>
              <a:rPr lang="en-US" sz="1000" b="1">
                <a:solidFill>
                  <a:schemeClr val="bg1"/>
                </a:solidFill>
              </a:rPr>
              <a:t>Nas últimas semanas, vá além dos conceitos básicos: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Serverless Framework: Familiarize-se com o Serverless </a:t>
            </a:r>
            <a:endParaRPr lang="en-US" sz="1000" b="1">
              <a:solidFill>
                <a:schemeClr val="bg1"/>
              </a:solidFill>
            </a:endParaRPr>
          </a:p>
          <a:p>
            <a:pPr algn="l"/>
            <a:r>
              <a:rPr lang="en-US" sz="1000" b="1">
                <a:solidFill>
                  <a:schemeClr val="bg1"/>
                </a:solidFill>
              </a:rPr>
              <a:t>Framework para facilitar o desenvolvimento e implantação </a:t>
            </a:r>
            <a:endParaRPr lang="en-US" sz="1000" b="1">
              <a:solidFill>
                <a:schemeClr val="bg1"/>
              </a:solidFill>
            </a:endParaRPr>
          </a:p>
          <a:p>
            <a:pPr algn="l"/>
            <a:r>
              <a:rPr lang="en-US" sz="1000" b="1">
                <a:solidFill>
                  <a:schemeClr val="bg1"/>
                </a:solidFill>
              </a:rPr>
              <a:t>de aplicações Serverless.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Projetos Práticos: Comece a criar projetos práticos para </a:t>
            </a:r>
            <a:endParaRPr lang="en-US" sz="1000" b="1">
              <a:solidFill>
                <a:schemeClr val="bg1"/>
              </a:solidFill>
            </a:endParaRPr>
          </a:p>
          <a:p>
            <a:pPr algn="l"/>
            <a:r>
              <a:rPr lang="en-US" sz="1000" b="1">
                <a:solidFill>
                  <a:schemeClr val="bg1"/>
                </a:solidFill>
              </a:rPr>
              <a:t>aplicar seus</a:t>
            </a:r>
            <a:r>
              <a:rPr lang="pt-PT" altLang="en-US" sz="1000" b="1">
                <a:solidFill>
                  <a:schemeClr val="bg1"/>
                </a:solidFill>
              </a:rPr>
              <a:t> </a:t>
            </a:r>
            <a:r>
              <a:rPr lang="en-US" sz="1000" b="1">
                <a:solidFill>
                  <a:schemeClr val="bg1"/>
                </a:solidFill>
              </a:rPr>
              <a:t>conhecimentos e construir aplicações </a:t>
            </a:r>
            <a:endParaRPr lang="en-US" sz="1000" b="1">
              <a:solidFill>
                <a:schemeClr val="bg1"/>
              </a:solidFill>
            </a:endParaRPr>
          </a:p>
          <a:p>
            <a:pPr algn="l"/>
            <a:r>
              <a:rPr lang="en-US" sz="1000" b="1">
                <a:solidFill>
                  <a:schemeClr val="bg1"/>
                </a:solidFill>
              </a:rPr>
              <a:t>Serverless reais.</a:t>
            </a:r>
            <a:endParaRPr lang="en-US" sz="1000" b="1">
              <a:solidFill>
                <a:schemeClr val="bg1"/>
              </a:solidFill>
            </a:endParaRPr>
          </a:p>
        </p:txBody>
      </p:sp>
      <p:sp>
        <p:nvSpPr>
          <p:cNvPr id="33" name="Text Box 32"/>
          <p:cNvSpPr txBox="1"/>
          <p:nvPr/>
        </p:nvSpPr>
        <p:spPr>
          <a:xfrm>
            <a:off x="6962140" y="4664075"/>
            <a:ext cx="4961890" cy="1783715"/>
          </a:xfrm>
          <a:prstGeom prst="rect">
            <a:avLst/>
          </a:prstGeom>
          <a:noFill/>
        </p:spPr>
        <p:txBody>
          <a:bodyPr wrap="none" rtlCol="0">
            <a:spAutoFit/>
          </a:bodyPr>
          <a:p>
            <a:pPr algn="l"/>
            <a:r>
              <a:rPr lang="en-US" sz="1000" b="1">
                <a:solidFill>
                  <a:schemeClr val="bg1"/>
                </a:solidFill>
              </a:rPr>
              <a:t>Além da Rotina de Estudo:</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Participe de comunidades online relacionadas à AWS e Serverless </a:t>
            </a:r>
            <a:endParaRPr lang="en-US" sz="1000" b="1">
              <a:solidFill>
                <a:schemeClr val="bg1"/>
              </a:solidFill>
            </a:endParaRPr>
          </a:p>
          <a:p>
            <a:pPr algn="l"/>
            <a:r>
              <a:rPr lang="en-US" sz="1000" b="1">
                <a:solidFill>
                  <a:schemeClr val="bg1"/>
                </a:solidFill>
              </a:rPr>
              <a:t>para fazer perguntas, compartilhar conhecimentos e aprender </a:t>
            </a:r>
            <a:endParaRPr lang="en-US" sz="1000" b="1">
              <a:solidFill>
                <a:schemeClr val="bg1"/>
              </a:solidFill>
            </a:endParaRPr>
          </a:p>
          <a:p>
            <a:pPr algn="l"/>
            <a:r>
              <a:rPr lang="en-US" sz="1000" b="1">
                <a:solidFill>
                  <a:schemeClr val="bg1"/>
                </a:solidFill>
              </a:rPr>
              <a:t>com os outros.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Considere a certificação</a:t>
            </a:r>
            <a:r>
              <a:rPr lang="en-US" sz="1000" b="1">
                <a:solidFill>
                  <a:srgbClr val="D34BD9"/>
                </a:solidFill>
              </a:rPr>
              <a:t> </a:t>
            </a:r>
            <a:r>
              <a:rPr lang="en-US" sz="1000" b="1">
                <a:gradFill>
                  <a:gsLst>
                    <a:gs pos="0">
                      <a:srgbClr val="7B32B2"/>
                    </a:gs>
                    <a:gs pos="100000">
                      <a:srgbClr val="401A5D"/>
                    </a:gs>
                  </a:gsLst>
                  <a:lin scaled="0"/>
                </a:gradFill>
              </a:rPr>
              <a:t>AWS Certified Developer - Associate</a:t>
            </a:r>
            <a:r>
              <a:rPr lang="en-US" sz="1000" b="1">
                <a:solidFill>
                  <a:schemeClr val="bg1"/>
                </a:solidFill>
              </a:rPr>
              <a:t> </a:t>
            </a:r>
            <a:endParaRPr lang="en-US" sz="1000" b="1">
              <a:solidFill>
                <a:schemeClr val="bg1"/>
              </a:solidFill>
            </a:endParaRPr>
          </a:p>
          <a:p>
            <a:pPr algn="l"/>
            <a:r>
              <a:rPr lang="en-US" sz="1000" b="1">
                <a:solidFill>
                  <a:schemeClr val="bg1"/>
                </a:solidFill>
              </a:rPr>
              <a:t>para validar suas habilidades Serverless.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Mantenha-se atualizado lendo blogs, assistindo a webinars e </a:t>
            </a:r>
            <a:endParaRPr lang="en-US" sz="1000" b="1">
              <a:solidFill>
                <a:schemeClr val="bg1"/>
              </a:solidFill>
            </a:endParaRPr>
          </a:p>
          <a:p>
            <a:pPr algn="l"/>
            <a:r>
              <a:rPr lang="en-US" sz="1000" b="1">
                <a:solidFill>
                  <a:schemeClr val="bg1"/>
                </a:solidFill>
              </a:rPr>
              <a:t>participando de eventos relacionados à AWS e Serverless.</a:t>
            </a:r>
            <a:endParaRPr lang="en-US" sz="1000" b="1">
              <a:solidFill>
                <a:schemeClr val="bg1"/>
              </a:solidFill>
            </a:endParaRPr>
          </a:p>
        </p:txBody>
      </p:sp>
      <p:sp>
        <p:nvSpPr>
          <p:cNvPr id="36" name="Round Single Corner Rectangle 35"/>
          <p:cNvSpPr/>
          <p:nvPr/>
        </p:nvSpPr>
        <p:spPr>
          <a:xfrm>
            <a:off x="7614285" y="70485"/>
            <a:ext cx="4487545" cy="1753235"/>
          </a:xfrm>
          <a:prstGeom prst="round1Rect">
            <a:avLst/>
          </a:prstGeom>
          <a:solidFill>
            <a:srgbClr val="09B6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 Box 36"/>
          <p:cNvSpPr txBox="1"/>
          <p:nvPr/>
        </p:nvSpPr>
        <p:spPr>
          <a:xfrm>
            <a:off x="7653338" y="142875"/>
            <a:ext cx="3966845" cy="1630045"/>
          </a:xfrm>
          <a:prstGeom prst="rect">
            <a:avLst/>
          </a:prstGeom>
          <a:noFill/>
        </p:spPr>
        <p:txBody>
          <a:bodyPr wrap="none" rtlCol="0">
            <a:spAutoFit/>
          </a:bodyPr>
          <a:p>
            <a:pPr algn="just"/>
            <a:r>
              <a:rPr lang="en-US" sz="1000" b="1">
                <a:solidFill>
                  <a:schemeClr val="bg1"/>
                </a:solidFill>
              </a:rPr>
              <a:t>Lembre-se de que a prática é fundamental para o </a:t>
            </a:r>
            <a:endParaRPr lang="en-US" sz="1000" b="1">
              <a:solidFill>
                <a:schemeClr val="bg1"/>
              </a:solidFill>
            </a:endParaRPr>
          </a:p>
          <a:p>
            <a:pPr algn="just"/>
            <a:r>
              <a:rPr lang="en-US" sz="1000" b="1">
                <a:solidFill>
                  <a:schemeClr val="bg1"/>
                </a:solidFill>
              </a:rPr>
              <a:t>aprendizado. </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À medida que você avança na sua rotina de estudo, </a:t>
            </a:r>
            <a:endParaRPr lang="en-US" sz="1000" b="1">
              <a:solidFill>
                <a:schemeClr val="bg1"/>
              </a:solidFill>
            </a:endParaRPr>
          </a:p>
          <a:p>
            <a:pPr algn="just"/>
            <a:r>
              <a:rPr lang="en-US" sz="1000" b="1">
                <a:solidFill>
                  <a:schemeClr val="bg1"/>
                </a:solidFill>
              </a:rPr>
              <a:t>trabalhe em projetos reais para consolidar seus </a:t>
            </a:r>
            <a:endParaRPr lang="en-US" sz="1000" b="1">
              <a:solidFill>
                <a:schemeClr val="bg1"/>
              </a:solidFill>
            </a:endParaRPr>
          </a:p>
          <a:p>
            <a:pPr algn="just"/>
            <a:r>
              <a:rPr lang="en-US" sz="1000" b="1">
                <a:solidFill>
                  <a:schemeClr val="bg1"/>
                </a:solidFill>
              </a:rPr>
              <a:t>conhecimentos. </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Serverless é uma abordagem poderosa, e dominá-la </a:t>
            </a:r>
            <a:endParaRPr lang="en-US" sz="1000" b="1">
              <a:solidFill>
                <a:schemeClr val="bg1"/>
              </a:solidFill>
            </a:endParaRPr>
          </a:p>
          <a:p>
            <a:pPr algn="just"/>
            <a:r>
              <a:rPr lang="en-US" sz="1000" b="1">
                <a:solidFill>
                  <a:schemeClr val="bg1"/>
                </a:solidFill>
              </a:rPr>
              <a:t>pode abrir muitas oportunidades no mundo </a:t>
            </a:r>
            <a:endParaRPr lang="en-US" sz="1000" b="1">
              <a:solidFill>
                <a:schemeClr val="bg1"/>
              </a:solidFill>
            </a:endParaRPr>
          </a:p>
          <a:p>
            <a:pPr algn="just"/>
            <a:r>
              <a:rPr lang="en-US" sz="1000" b="1">
                <a:solidFill>
                  <a:schemeClr val="bg1"/>
                </a:solidFill>
              </a:rPr>
              <a:t>da computação em nuvem.</a:t>
            </a:r>
            <a:endParaRPr lang="en-US" sz="1000" b="1">
              <a:solidFill>
                <a:schemeClr val="bg1"/>
              </a:solidFill>
            </a:endParaRPr>
          </a:p>
        </p:txBody>
      </p:sp>
      <p:pic>
        <p:nvPicPr>
          <p:cNvPr id="38" name="Picture 37"/>
          <p:cNvPicPr>
            <a:picLocks noChangeAspect="1"/>
          </p:cNvPicPr>
          <p:nvPr/>
        </p:nvPicPr>
        <p:blipFill>
          <a:blip r:embed="rId2"/>
          <a:stretch>
            <a:fillRect/>
          </a:stretch>
        </p:blipFill>
        <p:spPr>
          <a:xfrm>
            <a:off x="11591290" y="294640"/>
            <a:ext cx="419100" cy="47688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Secure your API Gateway with Amazon Cognito</a:t>
            </a:r>
            <a:r>
              <a:rPr lang="pt-PT" altLang="en-US" sz="2000" b="1">
                <a:solidFill>
                  <a:schemeClr val="bg1"/>
                </a:solidFill>
              </a:rPr>
              <a:t> </a:t>
            </a:r>
            <a:r>
              <a:rPr lang="en-US" sz="2000" b="1">
                <a:solidFill>
                  <a:schemeClr val="bg1"/>
                </a:solidFill>
              </a:rPr>
              <a:t>User Pools</a:t>
            </a:r>
            <a:endParaRPr lang="en-US" sz="2000" b="1">
              <a:solidFill>
                <a:schemeClr val="bg1"/>
              </a:solidFill>
            </a:endParaRPr>
          </a:p>
        </p:txBody>
      </p:sp>
      <p:sp>
        <p:nvSpPr>
          <p:cNvPr id="49" name="Rectangle 48"/>
          <p:cNvSpPr/>
          <p:nvPr/>
        </p:nvSpPr>
        <p:spPr>
          <a:xfrm>
            <a:off x="2870200" y="19386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248025" y="19665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719877" y="605509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2743" y="50535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3559171" y="50533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3074035" y="586549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2495" y="50530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773353" y="605536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a:endCxn id="19" idx="1"/>
          </p:cNvCxnSpPr>
          <p:nvPr/>
        </p:nvCxnSpPr>
        <p:spPr>
          <a:xfrm>
            <a:off x="4355465" y="5434330"/>
            <a:ext cx="17373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04449" idx="1"/>
          </p:cNvCxnSpPr>
          <p:nvPr/>
        </p:nvCxnSpPr>
        <p:spPr>
          <a:xfrm flipV="1">
            <a:off x="6892925" y="5434330"/>
            <a:ext cx="163957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1955800" y="2731770"/>
            <a:ext cx="769620"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Authenticate</a:t>
            </a:r>
            <a:endParaRPr lang="pt-PT" altLang="en-US" sz="8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2873217" y="1929448"/>
            <a:ext cx="381000" cy="381000"/>
          </a:xfrm>
          <a:prstGeom prst="rect">
            <a:avLst/>
          </a:prstGeom>
        </p:spPr>
      </p:pic>
      <p:pic>
        <p:nvPicPr>
          <p:cNvPr id="67606" name="Graphic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660" y="375729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870585" y="4495800"/>
            <a:ext cx="863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3" name="Straight Arrow Connector 2"/>
          <p:cNvCxnSpPr>
            <a:endCxn id="163851" idx="0"/>
          </p:cNvCxnSpPr>
          <p:nvPr/>
        </p:nvCxnSpPr>
        <p:spPr>
          <a:xfrm flipH="1" flipV="1">
            <a:off x="3919855" y="3338830"/>
            <a:ext cx="0" cy="171450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163844" name="Graphic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6315" y="25882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166110" y="3338830"/>
            <a:ext cx="15068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 name="Text Box 6"/>
          <p:cNvSpPr txBox="1"/>
          <p:nvPr/>
        </p:nvSpPr>
        <p:spPr>
          <a:xfrm>
            <a:off x="3919855" y="4175760"/>
            <a:ext cx="73850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Verify token</a:t>
            </a:r>
            <a:endParaRPr lang="pt-PT" altLang="en-US" sz="800">
              <a:solidFill>
                <a:schemeClr val="bg1"/>
              </a:solidFill>
              <a:latin typeface="Inter Light" panose="02000403000000020004" charset="0"/>
              <a:cs typeface="Inter Light" panose="02000403000000020004" charset="0"/>
            </a:endParaRPr>
          </a:p>
        </p:txBody>
      </p:sp>
      <p:sp>
        <p:nvSpPr>
          <p:cNvPr id="8" name="Text Box 7"/>
          <p:cNvSpPr txBox="1"/>
          <p:nvPr/>
        </p:nvSpPr>
        <p:spPr>
          <a:xfrm>
            <a:off x="2074545" y="3155315"/>
            <a:ext cx="44132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token</a:t>
            </a:r>
            <a:endParaRPr lang="pt-PT" altLang="en-US" sz="800">
              <a:solidFill>
                <a:schemeClr val="bg1"/>
              </a:solidFill>
              <a:latin typeface="Inter Light" panose="02000403000000020004" charset="0"/>
              <a:cs typeface="Inter Light" panose="02000403000000020004" charset="0"/>
            </a:endParaRPr>
          </a:p>
        </p:txBody>
      </p:sp>
      <p:sp>
        <p:nvSpPr>
          <p:cNvPr id="9" name="Text Box 8"/>
          <p:cNvSpPr txBox="1"/>
          <p:nvPr/>
        </p:nvSpPr>
        <p:spPr>
          <a:xfrm>
            <a:off x="1896745" y="5066665"/>
            <a:ext cx="664210"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HTTP Call</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with token</a:t>
            </a:r>
            <a:endParaRPr lang="pt-PT" altLang="en-US" sz="800">
              <a:solidFill>
                <a:schemeClr val="bg1"/>
              </a:solidFill>
              <a:latin typeface="Inter Light" panose="02000403000000020004" charset="0"/>
              <a:cs typeface="Inter Light" panose="02000403000000020004" charset="0"/>
            </a:endParaRPr>
          </a:p>
        </p:txBody>
      </p:sp>
      <p:pic>
        <p:nvPicPr>
          <p:cNvPr id="10" name="Picture 9" descr="qr-code"/>
          <p:cNvPicPr>
            <a:picLocks noChangeAspect="1"/>
          </p:cNvPicPr>
          <p:nvPr/>
        </p:nvPicPr>
        <p:blipFill>
          <a:blip r:embed="rId8"/>
          <a:stretch>
            <a:fillRect/>
          </a:stretch>
        </p:blipFill>
        <p:spPr>
          <a:xfrm>
            <a:off x="8984615" y="2242185"/>
            <a:ext cx="2038350" cy="2038350"/>
          </a:xfrm>
          <a:prstGeom prst="rect">
            <a:avLst/>
          </a:prstGeom>
        </p:spPr>
      </p:pic>
      <p:sp>
        <p:nvSpPr>
          <p:cNvPr id="60" name="Freeform 59"/>
          <p:cNvSpPr/>
          <p:nvPr/>
        </p:nvSpPr>
        <p:spPr>
          <a:xfrm flipH="1">
            <a:off x="1158875" y="2970530"/>
            <a:ext cx="2402205" cy="7620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2" name="Freeform 61"/>
          <p:cNvSpPr/>
          <p:nvPr/>
        </p:nvSpPr>
        <p:spPr>
          <a:xfrm flipH="1" flipV="1">
            <a:off x="1296670" y="4527550"/>
            <a:ext cx="2239645" cy="9594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1" name="Freeform 60"/>
          <p:cNvSpPr/>
          <p:nvPr/>
        </p:nvSpPr>
        <p:spPr>
          <a:xfrm rot="5400000" flipH="1" flipV="1">
            <a:off x="2192655" y="2398395"/>
            <a:ext cx="598170" cy="208915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Rectangles 2"/>
          <p:cNvSpPr/>
          <p:nvPr/>
        </p:nvSpPr>
        <p:spPr>
          <a:xfrm>
            <a:off x="6510655" y="6447155"/>
            <a:ext cx="52558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Using an Amazon S3 trigger to invoke a Lambda</a:t>
            </a:r>
            <a:r>
              <a:rPr lang="pt-PT" sz="2000" b="1">
                <a:solidFill>
                  <a:schemeClr val="bg1"/>
                </a:solidFill>
              </a:rPr>
              <a:t> </a:t>
            </a:r>
            <a:r>
              <a:rPr sz="2000" b="1">
                <a:solidFill>
                  <a:schemeClr val="bg1"/>
                </a:solidFill>
              </a:rPr>
              <a:t>function</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445635"/>
            <a:ext cx="857885"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Upload Object </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in bucket</a:t>
            </a:r>
            <a:endParaRPr lang="pt-PT" altLang="en-US" sz="800">
              <a:solidFill>
                <a:schemeClr val="bg1"/>
              </a:solidFill>
              <a:latin typeface="Inter Light" panose="0200040300000002000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573" y="21536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3244850" y="302387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6"/>
          <a:stretch>
            <a:fillRect/>
          </a:stretch>
        </p:blipFill>
        <p:spPr>
          <a:xfrm>
            <a:off x="461645" y="1266190"/>
            <a:ext cx="1753870" cy="1767205"/>
          </a:xfrm>
          <a:prstGeom prst="rect">
            <a:avLst/>
          </a:prstGeom>
        </p:spPr>
      </p:pic>
      <p:sp>
        <p:nvSpPr>
          <p:cNvPr id="173073" name="TextBox 20"/>
          <p:cNvSpPr txBox="1">
            <a:spLocks noChangeArrowheads="1"/>
          </p:cNvSpPr>
          <p:nvPr/>
        </p:nvSpPr>
        <p:spPr bwMode="auto">
          <a:xfrm>
            <a:off x="3162151" y="498887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584526" y="45221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8983" y="212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629208" y="2967355"/>
            <a:ext cx="224313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6" name="Graphic 7"/>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8674255" y="452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8320245" y="498919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Logs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591935" y="6473825"/>
            <a:ext cx="5122545" cy="275590"/>
          </a:xfrm>
          <a:prstGeom prst="rect">
            <a:avLst/>
          </a:prstGeom>
          <a:noFill/>
        </p:spPr>
        <p:txBody>
          <a:bodyPr wrap="square" rtlCol="0" anchor="t">
            <a:spAutoFit/>
          </a:bodyPr>
          <a:p>
            <a:r>
              <a:rPr lang="en-US" sz="1200">
                <a:solidFill>
                  <a:schemeClr val="bg1"/>
                </a:solidFill>
              </a:rPr>
              <a:t>https://docs.aws.amazon.com/lambda/latest/dg/with-s3-example.html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Rectangles 2"/>
          <p:cNvSpPr/>
          <p:nvPr/>
        </p:nvSpPr>
        <p:spPr>
          <a:xfrm>
            <a:off x="6510655" y="6447155"/>
            <a:ext cx="52558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5242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Lambda Destination to SQS - DLQ Case</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445635"/>
            <a:ext cx="857885"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Upload Object </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in bucket</a:t>
            </a:r>
            <a:endParaRPr lang="pt-PT" altLang="en-US" sz="800">
              <a:solidFill>
                <a:schemeClr val="bg1"/>
              </a:solidFill>
              <a:latin typeface="Inter Light" panose="0200040300000002000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573" y="21536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3244850" y="302387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6"/>
          <a:stretch>
            <a:fillRect/>
          </a:stretch>
        </p:blipFill>
        <p:spPr>
          <a:xfrm>
            <a:off x="461645" y="1266190"/>
            <a:ext cx="1753870" cy="1767205"/>
          </a:xfrm>
          <a:prstGeom prst="rect">
            <a:avLst/>
          </a:prstGeom>
        </p:spPr>
      </p:pic>
      <p:sp>
        <p:nvSpPr>
          <p:cNvPr id="173073" name="TextBox 20"/>
          <p:cNvSpPr txBox="1">
            <a:spLocks noChangeArrowheads="1"/>
          </p:cNvSpPr>
          <p:nvPr/>
        </p:nvSpPr>
        <p:spPr bwMode="auto">
          <a:xfrm>
            <a:off x="3162151" y="498887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584526" y="45221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616700" y="6490335"/>
            <a:ext cx="5122545" cy="275590"/>
          </a:xfrm>
          <a:prstGeom prst="rect">
            <a:avLst/>
          </a:prstGeom>
          <a:noFill/>
        </p:spPr>
        <p:txBody>
          <a:bodyPr wrap="square" rtlCol="0" anchor="t">
            <a:spAutoFit/>
          </a:bodyPr>
          <a:p>
            <a:r>
              <a:rPr lang="en-US" sz="1200">
                <a:solidFill>
                  <a:schemeClr val="bg1"/>
                </a:solidFill>
              </a:rPr>
              <a:t>https://docs.aws.amazon.com/lambda/latest/dg/with-s3-example.html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75779" name="Graphic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12175" y="21358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8215630" y="2899410"/>
            <a:ext cx="1381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8210045" y="4986020"/>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8660448" y="45542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5" name="Rectangles 4"/>
          <p:cNvSpPr/>
          <p:nvPr/>
        </p:nvSpPr>
        <p:spPr>
          <a:xfrm>
            <a:off x="6522720" y="6447155"/>
            <a:ext cx="524383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Using an Amazon </a:t>
            </a:r>
            <a:r>
              <a:rPr lang="pt-PT" sz="2000" b="1">
                <a:solidFill>
                  <a:schemeClr val="bg1"/>
                </a:solidFill>
              </a:rPr>
              <a:t>SNS</a:t>
            </a:r>
            <a:r>
              <a:rPr sz="2000" b="1">
                <a:solidFill>
                  <a:schemeClr val="bg1"/>
                </a:solidFill>
              </a:rPr>
              <a:t> to </a:t>
            </a:r>
            <a:r>
              <a:rPr lang="pt-PT" sz="2000" b="1">
                <a:solidFill>
                  <a:schemeClr val="bg1"/>
                </a:solidFill>
              </a:rPr>
              <a:t>send message</a:t>
            </a:r>
            <a:r>
              <a:rPr sz="2000" b="1">
                <a:solidFill>
                  <a:schemeClr val="bg1"/>
                </a:solidFill>
              </a:rPr>
              <a:t> </a:t>
            </a:r>
            <a:r>
              <a:rPr lang="pt-PT" sz="2000" b="1">
                <a:solidFill>
                  <a:schemeClr val="bg1"/>
                </a:solidFill>
              </a:rPr>
              <a:t>to</a:t>
            </a:r>
            <a:r>
              <a:rPr sz="2000" b="1">
                <a:solidFill>
                  <a:schemeClr val="bg1"/>
                </a:solidFill>
              </a:rPr>
              <a:t> Lambda</a:t>
            </a:r>
            <a:r>
              <a:rPr lang="pt-PT" sz="2000" b="1">
                <a:solidFill>
                  <a:schemeClr val="bg1"/>
                </a:solidFill>
              </a:rPr>
              <a:t> </a:t>
            </a:r>
            <a:r>
              <a:rPr sz="2000" b="1">
                <a:solidFill>
                  <a:schemeClr val="bg1"/>
                </a:solidFill>
              </a:rPr>
              <a:t>function</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502785"/>
            <a:ext cx="929640"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CLI - Command</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line Interface</a:t>
            </a:r>
            <a:endParaRPr lang="pt-PT" altLang="en-US" sz="800">
              <a:solidFill>
                <a:schemeClr val="bg1"/>
              </a:solidFill>
              <a:latin typeface="Inter Light" panose="02000403000000020004" charset="0"/>
              <a:cs typeface="Inter Light" panose="02000403000000020004" charset="0"/>
            </a:endParaRPr>
          </a:p>
        </p:txBody>
      </p:sp>
      <p:sp>
        <p:nvSpPr>
          <p:cNvPr id="173073" name="TextBox 20"/>
          <p:cNvSpPr txBox="1">
            <a:spLocks noChangeArrowheads="1"/>
          </p:cNvSpPr>
          <p:nvPr/>
        </p:nvSpPr>
        <p:spPr bwMode="auto">
          <a:xfrm>
            <a:off x="3162151" y="4988878"/>
            <a:ext cx="1290638"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Amazon SNS </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Standart Topic</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8983" y="212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629208" y="2967355"/>
            <a:ext cx="224313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6" name="Graphic 7"/>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8674255" y="452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8320245" y="4989196"/>
            <a:ext cx="1163639"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Logs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550660" y="6482715"/>
            <a:ext cx="5122545" cy="275590"/>
          </a:xfrm>
          <a:prstGeom prst="rect">
            <a:avLst/>
          </a:prstGeom>
          <a:noFill/>
        </p:spPr>
        <p:txBody>
          <a:bodyPr wrap="square" rtlCol="0" anchor="t">
            <a:spAutoFit/>
          </a:bodyPr>
          <a:p>
            <a:r>
              <a:rPr lang="en-US" sz="1200">
                <a:solidFill>
                  <a:schemeClr val="bg1"/>
                </a:solidFill>
              </a:rPr>
              <a:t>https://docs.aws.amazon.com/lambda/latest/dg/with-sns-example.html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5780" name="Graphic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17253" y="4249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25178" y="2128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
          <p:cNvSpPr txBox="1">
            <a:spLocks noChangeArrowheads="1"/>
          </p:cNvSpPr>
          <p:nvPr/>
        </p:nvSpPr>
        <p:spPr bwMode="auto">
          <a:xfrm>
            <a:off x="3162151" y="2916873"/>
            <a:ext cx="12906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5" name="Picture 14"/>
          <p:cNvPicPr>
            <a:picLocks noChangeAspect="1"/>
          </p:cNvPicPr>
          <p:nvPr/>
        </p:nvPicPr>
        <p:blipFill>
          <a:blip r:embed="rId13"/>
          <a:stretch>
            <a:fillRect/>
          </a:stretch>
        </p:blipFill>
        <p:spPr>
          <a:xfrm>
            <a:off x="440690" y="1087120"/>
            <a:ext cx="1871980" cy="190690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338455" y="6447155"/>
            <a:ext cx="114280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295275" y="15563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a:solidFill>
                  <a:schemeClr val="bg1"/>
                </a:solidFill>
              </a:rPr>
              <a:t>P</a:t>
            </a:r>
            <a:r>
              <a:rPr sz="2000" b="1">
                <a:solidFill>
                  <a:schemeClr val="bg1"/>
                </a:solidFill>
              </a:rPr>
              <a:t>rocessing performance with Amazon Kinesis Data Streams and AWS Lambda</a:t>
            </a:r>
            <a:endParaRPr sz="2000" b="1">
              <a:solidFill>
                <a:schemeClr val="bg1"/>
              </a:solidFill>
            </a:endParaRPr>
          </a:p>
        </p:txBody>
      </p:sp>
      <p:sp>
        <p:nvSpPr>
          <p:cNvPr id="49" name="Rectangle 48"/>
          <p:cNvSpPr/>
          <p:nvPr/>
        </p:nvSpPr>
        <p:spPr>
          <a:xfrm>
            <a:off x="2951480" y="789305"/>
            <a:ext cx="8827135" cy="533082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331845" y="82677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57037" y="789623"/>
            <a:ext cx="381000" cy="381000"/>
          </a:xfrm>
          <a:prstGeom prst="rect">
            <a:avLst/>
          </a:prstGeom>
        </p:spPr>
      </p:pic>
      <p:pic>
        <p:nvPicPr>
          <p:cNvPr id="6760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205" y="125666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1205" y="2068195"/>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706110" y="3169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2100580" y="341185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278130" y="6490335"/>
            <a:ext cx="11713210" cy="275590"/>
          </a:xfrm>
          <a:prstGeom prst="rect">
            <a:avLst/>
          </a:prstGeom>
          <a:noFill/>
        </p:spPr>
        <p:txBody>
          <a:bodyPr wrap="square" rtlCol="0" anchor="t">
            <a:spAutoFit/>
          </a:bodyPr>
          <a:p>
            <a:r>
              <a:rPr lang="en-US" sz="1200">
                <a:solidFill>
                  <a:schemeClr val="bg1"/>
                </a:solidFill>
              </a:rPr>
              <a:t>https://aws.amazon.com/blogs/compute/increasing-real-time-stream-processing-performance-with-amazon-kinesis-data-streams-enhanced-fan-out-and-aws-lambda/</a:t>
            </a:r>
            <a:endParaRPr lang="en-US" sz="1200">
              <a:solidFill>
                <a:schemeClr val="bg1"/>
              </a:solidFill>
            </a:endParaRPr>
          </a:p>
        </p:txBody>
      </p:sp>
      <p:pic>
        <p:nvPicPr>
          <p:cNvPr id="3" name="Picture 2"/>
          <p:cNvPicPr>
            <a:picLocks noChangeAspect="1"/>
          </p:cNvPicPr>
          <p:nvPr/>
        </p:nvPicPr>
        <p:blipFill>
          <a:blip r:embed="rId6"/>
          <a:stretch>
            <a:fillRect/>
          </a:stretch>
        </p:blipFill>
        <p:spPr>
          <a:xfrm>
            <a:off x="10508615" y="798195"/>
            <a:ext cx="1272540" cy="1282065"/>
          </a:xfrm>
          <a:prstGeom prst="rect">
            <a:avLst/>
          </a:prstGeom>
        </p:spPr>
      </p:pic>
      <p:pic>
        <p:nvPicPr>
          <p:cNvPr id="67597" name="Graphic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123" y="262191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14" name="TextBox 31"/>
          <p:cNvSpPr txBox="1">
            <a:spLocks noChangeArrowheads="1"/>
          </p:cNvSpPr>
          <p:nvPr/>
        </p:nvSpPr>
        <p:spPr bwMode="auto">
          <a:xfrm>
            <a:off x="551498" y="315055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Mobile client</a:t>
            </a:r>
            <a:endParaRPr lang="en-US" altLang="en-US" sz="1100" dirty="0">
              <a:solidFill>
                <a:schemeClr val="bg1"/>
              </a:solidFill>
              <a:latin typeface="Inter Light" panose="02000403000000020004" charset="0"/>
              <a:cs typeface="Inter Light" panose="02000403000000020004" charset="0"/>
            </a:endParaRPr>
          </a:p>
        </p:txBody>
      </p:sp>
      <p:pic>
        <p:nvPicPr>
          <p:cNvPr id="33" name="Graphic 23"/>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flipH="1">
            <a:off x="832802" y="5127279"/>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0"/>
          <p:cNvSpPr txBox="1">
            <a:spLocks noChangeArrowheads="1"/>
          </p:cNvSpPr>
          <p:nvPr/>
        </p:nvSpPr>
        <p:spPr bwMode="auto">
          <a:xfrm>
            <a:off x="520382" y="559712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Users</a:t>
            </a:r>
            <a:endParaRPr lang="en-US" altLang="en-US" sz="1100" dirty="0">
              <a:solidFill>
                <a:schemeClr val="bg1"/>
              </a:solidFill>
              <a:latin typeface="Inter Light" panose="02000403000000020004" charset="0"/>
              <a:cs typeface="Inter Light" panose="02000403000000020004" charset="0"/>
            </a:endParaRPr>
          </a:p>
        </p:txBody>
      </p:sp>
      <p:pic>
        <p:nvPicPr>
          <p:cNvPr id="50" name="Graphic 21"/>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836613" y="3820291"/>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38"/>
          <p:cNvSpPr txBox="1">
            <a:spLocks noChangeArrowheads="1"/>
          </p:cNvSpPr>
          <p:nvPr/>
        </p:nvSpPr>
        <p:spPr bwMode="auto">
          <a:xfrm>
            <a:off x="534988" y="434762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Traditional server</a:t>
            </a:r>
            <a:endParaRPr lang="en-US" altLang="en-US" sz="1100" dirty="0">
              <a:solidFill>
                <a:schemeClr val="bg1"/>
              </a:solidFill>
              <a:latin typeface="Inter Light" panose="02000403000000020004" charset="0"/>
              <a:cs typeface="Inter Light" panose="02000403000000020004" charset="0"/>
            </a:endParaRPr>
          </a:p>
        </p:txBody>
      </p:sp>
      <p:sp>
        <p:nvSpPr>
          <p:cNvPr id="46" name="Rectangle 45"/>
          <p:cNvSpPr/>
          <p:nvPr/>
        </p:nvSpPr>
        <p:spPr>
          <a:xfrm>
            <a:off x="278130" y="789940"/>
            <a:ext cx="1772920" cy="5335270"/>
          </a:xfrm>
          <a:prstGeom prst="rect">
            <a:avLst/>
          </a:prstGeom>
          <a:noFill/>
          <a:ln w="31750" cmpd="sng">
            <a:solidFill>
              <a:srgbClr val="D34BD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rgbClr val="FF4F8B"/>
              </a:solidFill>
              <a:latin typeface="Inter Light" panose="02000403000000020004" charset="0"/>
              <a:cs typeface="Inter Light" panose="02000403000000020004" charset="0"/>
            </a:endParaRPr>
          </a:p>
        </p:txBody>
      </p:sp>
      <p:sp>
        <p:nvSpPr>
          <p:cNvPr id="8" name="TextBox 9"/>
          <p:cNvSpPr txBox="1">
            <a:spLocks noChangeArrowheads="1"/>
          </p:cNvSpPr>
          <p:nvPr/>
        </p:nvSpPr>
        <p:spPr bwMode="auto">
          <a:xfrm>
            <a:off x="292735" y="81280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rPr>
              <a:t>Front Ends</a:t>
            </a:r>
            <a:endPar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5" name="TextBox 17"/>
          <p:cNvSpPr txBox="1">
            <a:spLocks noChangeArrowheads="1"/>
          </p:cNvSpPr>
          <p:nvPr/>
        </p:nvSpPr>
        <p:spPr bwMode="auto">
          <a:xfrm>
            <a:off x="5193114" y="1509395"/>
            <a:ext cx="1362074"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AWS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679440" y="19697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725795" y="44183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7"/>
          <p:cNvSpPr txBox="1">
            <a:spLocks noChangeArrowheads="1"/>
          </p:cNvSpPr>
          <p:nvPr/>
        </p:nvSpPr>
        <p:spPr bwMode="auto">
          <a:xfrm>
            <a:off x="2100580" y="3150235"/>
            <a:ext cx="1003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Insert Item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0659" name="Graphic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6483" y="305784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3134995" y="3821430"/>
            <a:ext cx="1684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3" name="Group 42"/>
          <p:cNvGrpSpPr/>
          <p:nvPr/>
        </p:nvGrpSpPr>
        <p:grpSpPr>
          <a:xfrm rot="10800000">
            <a:off x="4418965" y="2200275"/>
            <a:ext cx="1158240" cy="2449830"/>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latin typeface="Inter Light" panose="02000403000000020004" charset="0"/>
                <a:cs typeface="Inter Light" panose="02000403000000020004" charset="0"/>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p:cNvCxnSpPr/>
          <p:nvPr/>
        </p:nvCxnSpPr>
        <p:spPr>
          <a:xfrm>
            <a:off x="6207760" y="219837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292215" y="339788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331585" y="464629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TextBox 20"/>
          <p:cNvSpPr txBox="1">
            <a:spLocks noChangeArrowheads="1"/>
          </p:cNvSpPr>
          <p:nvPr/>
        </p:nvSpPr>
        <p:spPr bwMode="auto">
          <a:xfrm>
            <a:off x="8365490" y="1985645"/>
            <a:ext cx="11366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S3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7" name="Graphic 31"/>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7885381" y="18710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91475" y="4265295"/>
            <a:ext cx="513080" cy="513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7"/>
          <p:cNvSpPr txBox="1">
            <a:spLocks noChangeArrowheads="1"/>
          </p:cNvSpPr>
          <p:nvPr/>
        </p:nvSpPr>
        <p:spPr bwMode="auto">
          <a:xfrm>
            <a:off x="8509000" y="4301490"/>
            <a:ext cx="1684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8471535" y="3215005"/>
            <a:ext cx="189293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DynamoDB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0" name="Graphic 29"/>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7995130" y="316293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s 46"/>
          <p:cNvSpPr/>
          <p:nvPr/>
        </p:nvSpPr>
        <p:spPr>
          <a:xfrm>
            <a:off x="412115" y="511175"/>
            <a:ext cx="10058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8" name="Straight Arrow Connector 17"/>
          <p:cNvCxnSpPr/>
          <p:nvPr/>
        </p:nvCxnSpPr>
        <p:spPr>
          <a:xfrm>
            <a:off x="1586865" y="515493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Command, Publish, Consume,</a:t>
            </a:r>
            <a:r>
              <a:rPr lang="pt-PT" altLang="en-US" sz="2000" b="1">
                <a:solidFill>
                  <a:schemeClr val="bg1"/>
                </a:solidFill>
              </a:rPr>
              <a:t> </a:t>
            </a:r>
            <a:r>
              <a:rPr lang="en-US" sz="2000" b="1">
                <a:solidFill>
                  <a:schemeClr val="bg1"/>
                </a:solidFill>
              </a:rPr>
              <a:t>Query (CPCQ)</a:t>
            </a:r>
            <a:endParaRPr lang="pt-PT" altLang="en-US" sz="2000" dirty="0">
              <a:solidFill>
                <a:schemeClr val="bg1"/>
              </a:solidFill>
            </a:endParaRPr>
          </a:p>
        </p:txBody>
      </p:sp>
      <p:sp>
        <p:nvSpPr>
          <p:cNvPr id="49" name="Rectangle 48"/>
          <p:cNvSpPr/>
          <p:nvPr/>
        </p:nvSpPr>
        <p:spPr>
          <a:xfrm>
            <a:off x="2421890" y="123253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799715" y="126047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2802687" y="2777861"/>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(Command)</a:t>
            </a:r>
            <a:endParaRPr lang="pt-PT" alt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5553" y="1776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825" y="17757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4825683" y="277812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cs typeface="Inter Light" panose="02000403000000020004" charset="0"/>
                <a:sym typeface="+mn-ea"/>
              </a:rPr>
              <a:t>(DB)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4030980" y="215709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518910" y="216027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2425065" y="412496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0" name="Text Box 29"/>
          <p:cNvSpPr txBox="1"/>
          <p:nvPr/>
        </p:nvSpPr>
        <p:spPr>
          <a:xfrm>
            <a:off x="2802890" y="415290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1" name="TextBox 34"/>
          <p:cNvSpPr txBox="1"/>
          <p:nvPr/>
        </p:nvSpPr>
        <p:spPr>
          <a:xfrm>
            <a:off x="2716327" y="5691241"/>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(query)</a:t>
            </a:r>
            <a:endParaRPr lang="pt-PT" altLang="en-US" sz="1200" dirty="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89193" y="4689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810" y="4668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p:cNvSpPr txBox="1">
            <a:spLocks noChangeArrowheads="1"/>
          </p:cNvSpPr>
          <p:nvPr/>
        </p:nvSpPr>
        <p:spPr bwMode="auto">
          <a:xfrm>
            <a:off x="4832668" y="5670550"/>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(DB)</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0" name="Text Box 39"/>
          <p:cNvSpPr txBox="1"/>
          <p:nvPr/>
        </p:nvSpPr>
        <p:spPr>
          <a:xfrm>
            <a:off x="2359025" y="3486150"/>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microservice1</a:t>
            </a:r>
            <a:endParaRPr lang="pt-PT" altLang="en-US" sz="1200">
              <a:solidFill>
                <a:schemeClr val="bg1"/>
              </a:solidFill>
              <a:latin typeface="Inter Light" panose="02000403000000020004" charset="0"/>
              <a:cs typeface="Inter Light" panose="02000403000000020004" charset="0"/>
            </a:endParaRPr>
          </a:p>
        </p:txBody>
      </p:sp>
      <p:sp>
        <p:nvSpPr>
          <p:cNvPr id="41" name="Text Box 40"/>
          <p:cNvSpPr txBox="1"/>
          <p:nvPr/>
        </p:nvSpPr>
        <p:spPr>
          <a:xfrm>
            <a:off x="2392045" y="6378575"/>
            <a:ext cx="1145540" cy="275590"/>
          </a:xfrm>
          <a:prstGeom prst="rect">
            <a:avLst/>
          </a:prstGeom>
          <a:noFill/>
        </p:spPr>
        <p:txBody>
          <a:bodyPr wrap="none" rtlCol="0">
            <a:spAutoFit/>
          </a:bodyPr>
          <a:p>
            <a:r>
              <a:rPr lang="pt-PT" altLang="en-US" sz="1200">
                <a:solidFill>
                  <a:schemeClr val="bg1"/>
                </a:solidFill>
              </a:rPr>
              <a:t>microservice2</a:t>
            </a:r>
            <a:endParaRPr lang="pt-PT" altLang="en-US" sz="1200">
              <a:solidFill>
                <a:schemeClr val="bg1"/>
              </a:solidFill>
            </a:endParaRPr>
          </a:p>
        </p:txBody>
      </p: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424907" y="1223328"/>
            <a:ext cx="381000" cy="381000"/>
          </a:xfrm>
          <a:prstGeom prst="rect">
            <a:avLst/>
          </a:prstGeom>
        </p:spPr>
      </p:pic>
      <p:pic>
        <p:nvPicPr>
          <p:cNvPr id="2"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424907" y="4099878"/>
            <a:ext cx="381000" cy="381000"/>
          </a:xfrm>
          <a:prstGeom prst="rect">
            <a:avLst/>
          </a:prstGeom>
        </p:spPr>
      </p:pic>
      <p:pic>
        <p:nvPicPr>
          <p:cNvPr id="3" name="Graphic 22"/>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178877" y="196221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5" name="TextBox 39"/>
          <p:cNvSpPr txBox="1">
            <a:spLocks noChangeArrowheads="1"/>
          </p:cNvSpPr>
          <p:nvPr/>
        </p:nvSpPr>
        <p:spPr bwMode="auto">
          <a:xfrm>
            <a:off x="877252" y="243863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pic>
        <p:nvPicPr>
          <p:cNvPr id="6" name="Graphic 22"/>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173797" y="490353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7" name="TextBox 39"/>
          <p:cNvSpPr txBox="1">
            <a:spLocks noChangeArrowheads="1"/>
          </p:cNvSpPr>
          <p:nvPr/>
        </p:nvSpPr>
        <p:spPr bwMode="auto">
          <a:xfrm>
            <a:off x="872172" y="548155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cxnSp>
        <p:nvCxnSpPr>
          <p:cNvPr id="8" name="Straight Arrow Connector 7"/>
          <p:cNvCxnSpPr/>
          <p:nvPr/>
        </p:nvCxnSpPr>
        <p:spPr>
          <a:xfrm>
            <a:off x="1633220" y="215646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Box 34"/>
          <p:cNvSpPr txBox="1"/>
          <p:nvPr/>
        </p:nvSpPr>
        <p:spPr>
          <a:xfrm>
            <a:off x="7774102" y="2777226"/>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(publish)</a:t>
            </a:r>
            <a:endParaRPr lang="pt-PT" alt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6968" y="17756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4"/>
          <p:cNvSpPr txBox="1"/>
          <p:nvPr/>
        </p:nvSpPr>
        <p:spPr>
          <a:xfrm>
            <a:off x="7773467" y="5755376"/>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(Consumer)</a:t>
            </a:r>
            <a:endParaRPr lang="pt-PT" altLang="en-US" sz="1200" dirty="0">
              <a:solidFill>
                <a:schemeClr val="bg1"/>
              </a:solidFill>
              <a:latin typeface="Inter Light" panose="02000403000000020004" charset="0"/>
              <a:cs typeface="Inter Light" panose="02000403000000020004" charset="0"/>
            </a:endParaRPr>
          </a:p>
        </p:txBody>
      </p:sp>
      <p:pic>
        <p:nvPicPr>
          <p:cNvPr id="1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6333" y="475379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10548620" y="286639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9791383" y="363791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3" name="Freeform 62"/>
          <p:cNvSpPr/>
          <p:nvPr/>
        </p:nvSpPr>
        <p:spPr>
          <a:xfrm rot="5400000" flipH="1">
            <a:off x="9589135" y="1537970"/>
            <a:ext cx="718820" cy="195072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0" name="Freeform 59"/>
          <p:cNvSpPr/>
          <p:nvPr/>
        </p:nvSpPr>
        <p:spPr>
          <a:xfrm rot="10800000" flipH="1">
            <a:off x="8908415" y="3945255"/>
            <a:ext cx="2068830" cy="122301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cxnSp>
        <p:nvCxnSpPr>
          <p:cNvPr id="24" name="Straight Arrow Connector 23"/>
          <p:cNvCxnSpPr/>
          <p:nvPr/>
        </p:nvCxnSpPr>
        <p:spPr>
          <a:xfrm>
            <a:off x="6453505" y="513461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908425" y="513969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59618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2425" y="260350"/>
            <a:ext cx="1046797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Event hub</a:t>
            </a:r>
            <a:endParaRPr sz="2000" b="1">
              <a:solidFill>
                <a:schemeClr val="bg1"/>
              </a:solidFill>
            </a:endParaRPr>
          </a:p>
        </p:txBody>
      </p:sp>
      <p:sp>
        <p:nvSpPr>
          <p:cNvPr id="20" name="Rectangles 19"/>
          <p:cNvSpPr/>
          <p:nvPr/>
        </p:nvSpPr>
        <p:spPr>
          <a:xfrm>
            <a:off x="720725" y="1177290"/>
            <a:ext cx="207581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Snip Single Corner Rectangle 20"/>
          <p:cNvSpPr/>
          <p:nvPr/>
        </p:nvSpPr>
        <p:spPr>
          <a:xfrm>
            <a:off x="731520" y="91122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692785" y="882650"/>
            <a:ext cx="1089660" cy="306705"/>
          </a:xfrm>
          <a:prstGeom prst="rect">
            <a:avLst/>
          </a:prstGeom>
          <a:noFill/>
        </p:spPr>
        <p:txBody>
          <a:bodyPr wrap="none" rtlCol="0">
            <a:spAutoFit/>
          </a:bodyPr>
          <a:p>
            <a:r>
              <a:rPr lang="pt-PT" altLang="en-US" sz="1400" b="1">
                <a:solidFill>
                  <a:schemeClr val="bg1"/>
                </a:solidFill>
              </a:rPr>
              <a:t>Producer</a:t>
            </a:r>
            <a:endParaRPr lang="pt-PT" altLang="en-US" sz="1400" b="1">
              <a:solidFill>
                <a:schemeClr val="bg1"/>
              </a:solidFill>
            </a:endParaRPr>
          </a:p>
        </p:txBody>
      </p:sp>
      <p:sp>
        <p:nvSpPr>
          <p:cNvPr id="27" name="Rectangles 26"/>
          <p:cNvSpPr/>
          <p:nvPr/>
        </p:nvSpPr>
        <p:spPr>
          <a:xfrm>
            <a:off x="4023995" y="1213485"/>
            <a:ext cx="2839720"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Snip Single Corner Rectangle 27"/>
          <p:cNvSpPr/>
          <p:nvPr/>
        </p:nvSpPr>
        <p:spPr>
          <a:xfrm>
            <a:off x="4027805" y="947420"/>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4023995" y="918845"/>
            <a:ext cx="1216025" cy="306705"/>
          </a:xfrm>
          <a:prstGeom prst="rect">
            <a:avLst/>
          </a:prstGeom>
          <a:noFill/>
        </p:spPr>
        <p:txBody>
          <a:bodyPr wrap="none" rtlCol="0">
            <a:spAutoFit/>
          </a:bodyPr>
          <a:p>
            <a:r>
              <a:rPr lang="pt-PT" altLang="en-US" sz="1400" b="1">
                <a:solidFill>
                  <a:schemeClr val="bg1"/>
                </a:solidFill>
              </a:rPr>
              <a:t>Event Hub</a:t>
            </a:r>
            <a:endParaRPr lang="pt-PT" altLang="en-US" sz="1400" b="1">
              <a:solidFill>
                <a:schemeClr val="bg1"/>
              </a:solidFill>
            </a:endParaRPr>
          </a:p>
        </p:txBody>
      </p:sp>
      <p:sp>
        <p:nvSpPr>
          <p:cNvPr id="33" name="Rectangles 32"/>
          <p:cNvSpPr/>
          <p:nvPr/>
        </p:nvSpPr>
        <p:spPr>
          <a:xfrm>
            <a:off x="8369935" y="1201420"/>
            <a:ext cx="207581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Snip Single Corner Rectangle 33"/>
          <p:cNvSpPr/>
          <p:nvPr/>
        </p:nvSpPr>
        <p:spPr>
          <a:xfrm>
            <a:off x="8380730" y="93535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 name="Text Box 37"/>
          <p:cNvSpPr txBox="1"/>
          <p:nvPr/>
        </p:nvSpPr>
        <p:spPr>
          <a:xfrm>
            <a:off x="8380095" y="906780"/>
            <a:ext cx="1187450" cy="306705"/>
          </a:xfrm>
          <a:prstGeom prst="rect">
            <a:avLst/>
          </a:prstGeom>
          <a:noFill/>
        </p:spPr>
        <p:txBody>
          <a:bodyPr wrap="none" rtlCol="0">
            <a:spAutoFit/>
          </a:bodyPr>
          <a:p>
            <a:r>
              <a:rPr lang="pt-PT" altLang="en-US" sz="1400" b="1">
                <a:solidFill>
                  <a:schemeClr val="bg1"/>
                </a:solidFill>
              </a:rPr>
              <a:t>Consumer</a:t>
            </a:r>
            <a:endParaRPr lang="pt-PT" altLang="en-US" sz="1400" b="1">
              <a:solidFill>
                <a:schemeClr val="bg1"/>
              </a:solidFill>
            </a:endParaRPr>
          </a:p>
        </p:txBody>
      </p:sp>
      <p:sp>
        <p:nvSpPr>
          <p:cNvPr id="39" name="Rectangles 38"/>
          <p:cNvSpPr/>
          <p:nvPr/>
        </p:nvSpPr>
        <p:spPr>
          <a:xfrm>
            <a:off x="4027805" y="4046220"/>
            <a:ext cx="287845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Snip Single Corner Rectangle 41"/>
          <p:cNvSpPr/>
          <p:nvPr/>
        </p:nvSpPr>
        <p:spPr>
          <a:xfrm>
            <a:off x="4038600" y="378015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 name="Text Box 42"/>
          <p:cNvSpPr txBox="1"/>
          <p:nvPr/>
        </p:nvSpPr>
        <p:spPr>
          <a:xfrm>
            <a:off x="4044315" y="3751580"/>
            <a:ext cx="1280795" cy="306705"/>
          </a:xfrm>
          <a:prstGeom prst="rect">
            <a:avLst/>
          </a:prstGeom>
          <a:noFill/>
        </p:spPr>
        <p:txBody>
          <a:bodyPr wrap="none" rtlCol="0">
            <a:spAutoFit/>
          </a:bodyPr>
          <a:p>
            <a:r>
              <a:rPr lang="pt-PT" altLang="en-US" sz="1400" b="1">
                <a:solidFill>
                  <a:schemeClr val="bg1"/>
                </a:solidFill>
              </a:rPr>
              <a:t>Event Lake</a:t>
            </a:r>
            <a:endParaRPr lang="pt-PT" altLang="en-US" sz="1400" b="1">
              <a:solidFill>
                <a:schemeClr val="bg1"/>
              </a:solidFill>
            </a:endParaRPr>
          </a:p>
        </p:txBody>
      </p:sp>
      <p:sp>
        <p:nvSpPr>
          <p:cNvPr id="44" name="TextBox 34"/>
          <p:cNvSpPr txBox="1"/>
          <p:nvPr/>
        </p:nvSpPr>
        <p:spPr>
          <a:xfrm>
            <a:off x="1004367" y="2123176"/>
            <a:ext cx="1506552" cy="275590"/>
          </a:xfrm>
          <a:prstGeom prst="rect">
            <a:avLst/>
          </a:prstGeom>
          <a:noFill/>
        </p:spPr>
        <p:txBody>
          <a:bodyPr wrap="square" rtlCol="0">
            <a:spAutoFit/>
          </a:bodyPr>
          <a:p>
            <a:pPr algn="ctr"/>
            <a:r>
              <a:rPr lang="en-US" sz="1200" dirty="0">
                <a:solidFill>
                  <a:schemeClr val="tx1"/>
                </a:solidFill>
                <a:latin typeface="Inter Light" panose="02000403000000020004" charset="0"/>
                <a:cs typeface="Inter Light" panose="02000403000000020004" charset="0"/>
              </a:rPr>
              <a:t>AWS Lambd</a:t>
            </a:r>
            <a:r>
              <a:rPr lang="pt-PT" altLang="en-US" sz="1200" dirty="0">
                <a:solidFill>
                  <a:schemeClr val="tx1"/>
                </a:solidFill>
                <a:latin typeface="Inter Light" panose="02000403000000020004" charset="0"/>
                <a:cs typeface="Inter Light" panose="02000403000000020004" charset="0"/>
              </a:rPr>
              <a:t>a</a:t>
            </a:r>
            <a:endParaRPr lang="pt-PT" altLang="en-US" sz="1200" dirty="0">
              <a:solidFill>
                <a:schemeClr val="tx1"/>
              </a:solidFill>
              <a:latin typeface="Inter Light" panose="02000403000000020004" charset="0"/>
              <a:cs typeface="Inter Light" panose="02000403000000020004" charset="0"/>
            </a:endParaRPr>
          </a:p>
        </p:txBody>
      </p:sp>
      <p:pic>
        <p:nvPicPr>
          <p:cNvPr id="45"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7233" y="13286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Arrow Connector 45"/>
          <p:cNvCxnSpPr>
            <a:stCxn id="45" idx="3"/>
            <a:endCxn id="51" idx="1"/>
          </p:cNvCxnSpPr>
          <p:nvPr/>
        </p:nvCxnSpPr>
        <p:spPr>
          <a:xfrm>
            <a:off x="2139315" y="1709420"/>
            <a:ext cx="2448560" cy="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130925" y="1703070"/>
            <a:ext cx="2895600" cy="635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8" name="TextBox 34"/>
          <p:cNvSpPr txBox="1"/>
          <p:nvPr/>
        </p:nvSpPr>
        <p:spPr>
          <a:xfrm>
            <a:off x="8653577" y="2120001"/>
            <a:ext cx="1506552" cy="275590"/>
          </a:xfrm>
          <a:prstGeom prst="rect">
            <a:avLst/>
          </a:prstGeom>
          <a:noFill/>
        </p:spPr>
        <p:txBody>
          <a:bodyPr wrap="square" rtlCol="0">
            <a:spAutoFit/>
          </a:bodyPr>
          <a:p>
            <a:pPr algn="ctr"/>
            <a:r>
              <a:rPr lang="en-US" sz="1200" dirty="0">
                <a:solidFill>
                  <a:schemeClr val="tx1"/>
                </a:solidFill>
                <a:latin typeface="Inter Light" panose="02000403000000020004" charset="0"/>
                <a:cs typeface="Inter Light" panose="02000403000000020004" charset="0"/>
              </a:rPr>
              <a:t>AWS Lambd</a:t>
            </a:r>
            <a:r>
              <a:rPr lang="pt-PT" altLang="en-US" sz="1200" dirty="0">
                <a:solidFill>
                  <a:schemeClr val="tx1"/>
                </a:solidFill>
                <a:latin typeface="Inter Light" panose="02000403000000020004" charset="0"/>
                <a:cs typeface="Inter Light" panose="02000403000000020004" charset="0"/>
              </a:rPr>
              <a:t>a</a:t>
            </a:r>
            <a:endParaRPr lang="pt-PT" altLang="en-US" sz="1200" dirty="0">
              <a:solidFill>
                <a:schemeClr val="tx1"/>
              </a:solidFill>
              <a:latin typeface="Inter Light" panose="02000403000000020004" charset="0"/>
              <a:cs typeface="Inter Light" panose="02000403000000020004" charset="0"/>
            </a:endParaRPr>
          </a:p>
        </p:txBody>
      </p:sp>
      <p:pic>
        <p:nvPicPr>
          <p:cNvPr id="5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26443" y="13254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9"/>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4587875" y="13747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11"/>
          <p:cNvSpPr txBox="1">
            <a:spLocks noChangeArrowheads="1"/>
          </p:cNvSpPr>
          <p:nvPr/>
        </p:nvSpPr>
        <p:spPr bwMode="auto">
          <a:xfrm>
            <a:off x="4438015" y="2121535"/>
            <a:ext cx="10483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tx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tx1"/>
              </a:solidFill>
              <a:latin typeface="Inter Light" panose="02000403000000020004" charset="0"/>
              <a:ea typeface="Amazon Ember" panose="020B0603020204020204" pitchFamily="34" charset="0"/>
              <a:cs typeface="Inter Light" panose="02000403000000020004" charset="0"/>
            </a:endParaRPr>
          </a:p>
        </p:txBody>
      </p:sp>
      <p:pic>
        <p:nvPicPr>
          <p:cNvPr id="70659" name="Graphic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8288" y="13757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5253990" y="2105660"/>
            <a:ext cx="9772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Kinesis</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sp>
        <p:nvSpPr>
          <p:cNvPr id="53" name="Text Box 52"/>
          <p:cNvSpPr txBox="1"/>
          <p:nvPr/>
        </p:nvSpPr>
        <p:spPr>
          <a:xfrm>
            <a:off x="4057015" y="1377950"/>
            <a:ext cx="509270" cy="275590"/>
          </a:xfrm>
          <a:prstGeom prst="rect">
            <a:avLst/>
          </a:prstGeom>
          <a:noFill/>
        </p:spPr>
        <p:txBody>
          <a:bodyPr wrap="none" rtlCol="0">
            <a:spAutoFit/>
          </a:bodyPr>
          <a:p>
            <a:r>
              <a:rPr lang="pt-PT" altLang="en-US" sz="1200" b="1">
                <a:solidFill>
                  <a:schemeClr val="accent1"/>
                </a:solidFill>
              </a:rPr>
              <a:t>hub</a:t>
            </a:r>
            <a:endParaRPr lang="pt-PT" altLang="en-US" sz="1200" b="1">
              <a:solidFill>
                <a:schemeClr val="accent1"/>
              </a:solidFill>
            </a:endParaRPr>
          </a:p>
        </p:txBody>
      </p:sp>
      <p:sp>
        <p:nvSpPr>
          <p:cNvPr id="54" name="Text Box 53"/>
          <p:cNvSpPr txBox="1"/>
          <p:nvPr/>
        </p:nvSpPr>
        <p:spPr>
          <a:xfrm>
            <a:off x="6071235" y="1372870"/>
            <a:ext cx="786765" cy="275590"/>
          </a:xfrm>
          <a:prstGeom prst="rect">
            <a:avLst/>
          </a:prstGeom>
          <a:noFill/>
        </p:spPr>
        <p:txBody>
          <a:bodyPr wrap="none" rtlCol="0">
            <a:spAutoFit/>
          </a:bodyPr>
          <a:p>
            <a:r>
              <a:rPr lang="pt-PT" altLang="en-US" sz="1200" b="1">
                <a:solidFill>
                  <a:schemeClr val="accent1"/>
                </a:solidFill>
              </a:rPr>
              <a:t>stream</a:t>
            </a:r>
            <a:endParaRPr lang="pt-PT" altLang="en-US" sz="1200" b="1">
              <a:solidFill>
                <a:schemeClr val="accent1"/>
              </a:solidFill>
            </a:endParaRPr>
          </a:p>
        </p:txBody>
      </p:sp>
      <p:cxnSp>
        <p:nvCxnSpPr>
          <p:cNvPr id="55" name="Straight Arrow Connector 54"/>
          <p:cNvCxnSpPr/>
          <p:nvPr/>
        </p:nvCxnSpPr>
        <p:spPr>
          <a:xfrm>
            <a:off x="4968875" y="2090420"/>
            <a:ext cx="0" cy="219583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7878" y="42687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4396740" y="5032375"/>
            <a:ext cx="105600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5336540" y="5041265"/>
            <a:ext cx="11506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OpenSearch</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pic>
        <p:nvPicPr>
          <p:cNvPr id="56" name="Graphic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6068" y="42627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6"/>
          <p:cNvPicPr>
            <a:picLocks noChangeAspect="1"/>
          </p:cNvPicPr>
          <p:nvPr/>
        </p:nvPicPr>
        <p:blipFill>
          <a:blip r:embed="rId7"/>
          <a:stretch>
            <a:fillRect/>
          </a:stretch>
        </p:blipFill>
        <p:spPr>
          <a:xfrm>
            <a:off x="9743440" y="4058285"/>
            <a:ext cx="2038350" cy="2509520"/>
          </a:xfrm>
          <a:prstGeom prst="rect">
            <a:avLst/>
          </a:prstGeom>
        </p:spPr>
      </p:pic>
      <p:sp>
        <p:nvSpPr>
          <p:cNvPr id="2" name="Rectangles 1"/>
          <p:cNvSpPr/>
          <p:nvPr/>
        </p:nvSpPr>
        <p:spPr>
          <a:xfrm>
            <a:off x="440690" y="635000"/>
            <a:ext cx="1828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a:solidFill>
                  <a:schemeClr val="bg1"/>
                </a:solidFill>
              </a:rPr>
              <a:t>Saga Pattern For Orchestrate Distributed Transaction (AWS StepFunctions)</a:t>
            </a:r>
            <a:endParaRPr lang="pt-PT" sz="2000" b="1">
              <a:solidFill>
                <a:schemeClr val="bg1"/>
              </a:solidFill>
            </a:endParaRPr>
          </a:p>
        </p:txBody>
      </p:sp>
      <p:sp>
        <p:nvSpPr>
          <p:cNvPr id="49" name="Rectangle 48"/>
          <p:cNvSpPr/>
          <p:nvPr/>
        </p:nvSpPr>
        <p:spPr>
          <a:xfrm>
            <a:off x="1764665" y="902335"/>
            <a:ext cx="9927590" cy="58146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cxnSp>
        <p:nvCxnSpPr>
          <p:cNvPr id="22" name="Straight Arrow Connector 21"/>
          <p:cNvCxnSpPr/>
          <p:nvPr/>
        </p:nvCxnSpPr>
        <p:spPr>
          <a:xfrm>
            <a:off x="2454275" y="196723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947285" y="272351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1767682" y="901383"/>
            <a:ext cx="381000" cy="381000"/>
          </a:xfrm>
          <a:prstGeom prst="rect">
            <a:avLst/>
          </a:prstGeom>
        </p:spPr>
      </p:pic>
      <p:sp>
        <p:nvSpPr>
          <p:cNvPr id="20" name="Rectangle 39"/>
          <p:cNvSpPr/>
          <p:nvPr/>
        </p:nvSpPr>
        <p:spPr>
          <a:xfrm>
            <a:off x="330200" y="148018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370205" y="1481459"/>
            <a:ext cx="381000" cy="381000"/>
          </a:xfrm>
          <a:prstGeom prst="rect">
            <a:avLst/>
          </a:prstGeom>
        </p:spPr>
      </p:pic>
      <p:sp>
        <p:nvSpPr>
          <p:cNvPr id="21" name="Text Box 20"/>
          <p:cNvSpPr txBox="1"/>
          <p:nvPr/>
        </p:nvSpPr>
        <p:spPr>
          <a:xfrm>
            <a:off x="513715" y="189801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pic>
        <p:nvPicPr>
          <p:cNvPr id="26" name="Graphic 17"/>
          <p:cNvPicPr>
            <a:picLocks noChangeAspect="1" noChangeArrowheads="1"/>
          </p:cNvPicPr>
          <p:nvPr/>
        </p:nvPicPr>
        <p:blipFill>
          <a:blip r:embed="rId5"/>
          <a:srcRect/>
          <a:stretch>
            <a:fillRect/>
          </a:stretch>
        </p:blipFill>
        <p:spPr bwMode="auto">
          <a:xfrm>
            <a:off x="2273931" y="15773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096135" y="2331720"/>
            <a:ext cx="1121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8" name="Straight Arrow Connector 7"/>
          <p:cNvCxnSpPr/>
          <p:nvPr/>
        </p:nvCxnSpPr>
        <p:spPr>
          <a:xfrm>
            <a:off x="1388110" y="197040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33125" name="Graphic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0065" y="632587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2023110" y="6268085"/>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10058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 53"/>
          <p:cNvSpPr/>
          <p:nvPr/>
        </p:nvSpPr>
        <p:spPr>
          <a:xfrm>
            <a:off x="3938905" y="1035050"/>
            <a:ext cx="7583170" cy="54844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pt-PT" altLang="en-US" sz="1200" dirty="0">
                <a:solidFill>
                  <a:srgbClr val="FF4F8B"/>
                </a:solidFill>
                <a:latin typeface="Inter Light" panose="02000403000000020004" charset="0"/>
                <a:cs typeface="Inter Light" panose="02000403000000020004" charset="0"/>
              </a:rPr>
              <a:t>Order Orchestrate</a:t>
            </a:r>
            <a:endParaRPr lang="pt-PT" altLang="en-US" sz="1200" dirty="0">
              <a:solidFill>
                <a:srgbClr val="FF4F8B"/>
              </a:solidFill>
              <a:latin typeface="Inter Light" panose="02000403000000020004" charset="0"/>
              <a:cs typeface="Inter Light" panose="02000403000000020004" charset="0"/>
            </a:endParaRPr>
          </a:p>
        </p:txBody>
      </p:sp>
      <p:pic>
        <p:nvPicPr>
          <p:cNvPr id="5" name="Graphic 5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38747" y="1035050"/>
            <a:ext cx="381000" cy="381000"/>
          </a:xfrm>
          <a:prstGeom prst="rect">
            <a:avLst/>
          </a:prstGeom>
        </p:spPr>
      </p:pic>
      <p:sp>
        <p:nvSpPr>
          <p:cNvPr id="15" name="TextBox 17"/>
          <p:cNvSpPr txBox="1">
            <a:spLocks noChangeArrowheads="1"/>
          </p:cNvSpPr>
          <p:nvPr/>
        </p:nvSpPr>
        <p:spPr bwMode="auto">
          <a:xfrm>
            <a:off x="5335905" y="1945005"/>
            <a:ext cx="61023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Order</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10835" y="15106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64" name="TextBox 19"/>
          <p:cNvSpPr txBox="1">
            <a:spLocks noChangeArrowheads="1"/>
          </p:cNvSpPr>
          <p:nvPr/>
        </p:nvSpPr>
        <p:spPr bwMode="auto">
          <a:xfrm>
            <a:off x="6649720" y="1943100"/>
            <a:ext cx="8553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Table(Orders)</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0"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5935" y="15113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flipV="1">
            <a:off x="5861050" y="17386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3141345" y="1710055"/>
            <a:ext cx="619125" cy="260350"/>
          </a:xfrm>
          <a:prstGeom prst="rect">
            <a:avLst/>
          </a:prstGeom>
          <a:noFill/>
        </p:spPr>
        <p:txBody>
          <a:bodyPr wrap="none" rtlCol="0" anchor="t">
            <a:spAutoFit/>
          </a:bodyPr>
          <a:p>
            <a:pPr algn="ctr">
              <a:buClrTx/>
              <a:buSzTx/>
              <a:buFontTx/>
            </a:pPr>
            <a:r>
              <a:rPr lang="pt-PT" sz="1100" dirty="0">
                <a:solidFill>
                  <a:schemeClr val="bg1"/>
                </a:solidFill>
                <a:latin typeface="Inter Light" panose="02000403000000020004" charset="0"/>
                <a:ea typeface="Amazon Ember" panose="020B0603020204020204" pitchFamily="34" charset="0"/>
                <a:cs typeface="Inter Light" panose="02000403000000020004" charset="0"/>
                <a:sym typeface="+mn-ea"/>
              </a:rPr>
              <a:t>/order </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Rectangle 53"/>
          <p:cNvSpPr/>
          <p:nvPr/>
        </p:nvSpPr>
        <p:spPr>
          <a:xfrm>
            <a:off x="5096510" y="139128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36" name="Diamond 35"/>
          <p:cNvSpPr/>
          <p:nvPr/>
        </p:nvSpPr>
        <p:spPr>
          <a:xfrm>
            <a:off x="4670425" y="263779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Box 17"/>
          <p:cNvSpPr txBox="1">
            <a:spLocks noChangeArrowheads="1"/>
          </p:cNvSpPr>
          <p:nvPr/>
        </p:nvSpPr>
        <p:spPr bwMode="auto">
          <a:xfrm>
            <a:off x="3935730" y="258445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60" name="Freeform 59"/>
          <p:cNvSpPr/>
          <p:nvPr/>
        </p:nvSpPr>
        <p:spPr>
          <a:xfrm rot="5400000" flipH="1" flipV="1">
            <a:off x="4665345" y="1858645"/>
            <a:ext cx="866775" cy="63373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41"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78060" y="24688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3" name="Straight Arrow Connector 62"/>
          <p:cNvCxnSpPr/>
          <p:nvPr/>
        </p:nvCxnSpPr>
        <p:spPr>
          <a:xfrm>
            <a:off x="4947285" y="426021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TextBox 17"/>
          <p:cNvSpPr txBox="1">
            <a:spLocks noChangeArrowheads="1"/>
          </p:cNvSpPr>
          <p:nvPr/>
        </p:nvSpPr>
        <p:spPr bwMode="auto">
          <a:xfrm>
            <a:off x="5257165" y="3450590"/>
            <a:ext cx="7550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Inventory </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4"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10835" y="30473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19"/>
          <p:cNvSpPr txBox="1">
            <a:spLocks noChangeArrowheads="1"/>
          </p:cNvSpPr>
          <p:nvPr/>
        </p:nvSpPr>
        <p:spPr bwMode="auto">
          <a:xfrm>
            <a:off x="6569710" y="3493135"/>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Table(Inventory)</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6"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5935" y="30480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7" name="Straight Arrow Connector 76"/>
          <p:cNvCxnSpPr/>
          <p:nvPr/>
        </p:nvCxnSpPr>
        <p:spPr>
          <a:xfrm flipV="1">
            <a:off x="5861050" y="32753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8" name="Rectangle 53"/>
          <p:cNvSpPr/>
          <p:nvPr/>
        </p:nvSpPr>
        <p:spPr>
          <a:xfrm>
            <a:off x="5096510" y="292798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79" name="Diamond 78"/>
          <p:cNvSpPr/>
          <p:nvPr/>
        </p:nvSpPr>
        <p:spPr>
          <a:xfrm>
            <a:off x="4670425" y="417449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 name="TextBox 17"/>
          <p:cNvSpPr txBox="1">
            <a:spLocks noChangeArrowheads="1"/>
          </p:cNvSpPr>
          <p:nvPr/>
        </p:nvSpPr>
        <p:spPr bwMode="auto">
          <a:xfrm>
            <a:off x="3935730" y="413766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81" name="Freeform 80"/>
          <p:cNvSpPr/>
          <p:nvPr/>
        </p:nvSpPr>
        <p:spPr>
          <a:xfrm rot="5400000" flipH="1" flipV="1">
            <a:off x="4696460" y="3415030"/>
            <a:ext cx="825500" cy="63627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82"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51390" y="40278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Freeform 83"/>
          <p:cNvSpPr/>
          <p:nvPr/>
        </p:nvSpPr>
        <p:spPr>
          <a:xfrm rot="10800000">
            <a:off x="4787900" y="2837180"/>
            <a:ext cx="636905" cy="4248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86" name="Text Box 85"/>
          <p:cNvSpPr txBox="1"/>
          <p:nvPr/>
        </p:nvSpPr>
        <p:spPr>
          <a:xfrm>
            <a:off x="7394575" y="378142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sp>
        <p:nvSpPr>
          <p:cNvPr id="87" name="Text Box 86"/>
          <p:cNvSpPr txBox="1"/>
          <p:nvPr/>
        </p:nvSpPr>
        <p:spPr>
          <a:xfrm>
            <a:off x="7394575" y="223583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cxnSp>
        <p:nvCxnSpPr>
          <p:cNvPr id="89" name="Straight Arrow Connector 88"/>
          <p:cNvCxnSpPr/>
          <p:nvPr/>
        </p:nvCxnSpPr>
        <p:spPr>
          <a:xfrm>
            <a:off x="4942205" y="580707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0" name="TextBox 17"/>
          <p:cNvSpPr txBox="1">
            <a:spLocks noChangeArrowheads="1"/>
          </p:cNvSpPr>
          <p:nvPr/>
        </p:nvSpPr>
        <p:spPr bwMode="auto">
          <a:xfrm>
            <a:off x="5252085" y="4997450"/>
            <a:ext cx="7550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05755" y="45942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19"/>
          <p:cNvSpPr txBox="1">
            <a:spLocks noChangeArrowheads="1"/>
          </p:cNvSpPr>
          <p:nvPr/>
        </p:nvSpPr>
        <p:spPr bwMode="auto">
          <a:xfrm>
            <a:off x="6564630" y="5039995"/>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r>
              <a:rPr lang="pt-PT"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3"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0855" y="459486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4" name="Straight Arrow Connector 93"/>
          <p:cNvCxnSpPr/>
          <p:nvPr/>
        </p:nvCxnSpPr>
        <p:spPr>
          <a:xfrm flipV="1">
            <a:off x="5855970" y="482219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Rectangle 53"/>
          <p:cNvSpPr/>
          <p:nvPr/>
        </p:nvSpPr>
        <p:spPr>
          <a:xfrm>
            <a:off x="5091430" y="447484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96" name="Diamond 95"/>
          <p:cNvSpPr/>
          <p:nvPr/>
        </p:nvSpPr>
        <p:spPr>
          <a:xfrm>
            <a:off x="4665345" y="572135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7" name="Freeform 96"/>
          <p:cNvSpPr/>
          <p:nvPr/>
        </p:nvSpPr>
        <p:spPr>
          <a:xfrm rot="5400000" flipH="1" flipV="1">
            <a:off x="4691380" y="4961890"/>
            <a:ext cx="825500" cy="63627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98"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59645" y="558355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 Box 98"/>
          <p:cNvSpPr txBox="1"/>
          <p:nvPr/>
        </p:nvSpPr>
        <p:spPr>
          <a:xfrm>
            <a:off x="7389495" y="532828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sp>
        <p:nvSpPr>
          <p:cNvPr id="100" name="TextBox 17"/>
          <p:cNvSpPr txBox="1">
            <a:spLocks noChangeArrowheads="1"/>
          </p:cNvSpPr>
          <p:nvPr/>
        </p:nvSpPr>
        <p:spPr bwMode="auto">
          <a:xfrm>
            <a:off x="3930650" y="568452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101" name="Freeform 100"/>
          <p:cNvSpPr/>
          <p:nvPr/>
        </p:nvSpPr>
        <p:spPr>
          <a:xfrm rot="10800000">
            <a:off x="4789805" y="4366260"/>
            <a:ext cx="636905" cy="4248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02" name="Freeform 101"/>
          <p:cNvSpPr/>
          <p:nvPr/>
        </p:nvSpPr>
        <p:spPr>
          <a:xfrm rot="10800000">
            <a:off x="4782185" y="5950585"/>
            <a:ext cx="636905" cy="3175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03" name="Rounded Rectangle 102"/>
          <p:cNvSpPr/>
          <p:nvPr/>
        </p:nvSpPr>
        <p:spPr>
          <a:xfrm>
            <a:off x="5448935" y="6093460"/>
            <a:ext cx="1313815" cy="338455"/>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5" name="TextBox 17"/>
          <p:cNvSpPr txBox="1">
            <a:spLocks noChangeArrowheads="1"/>
          </p:cNvSpPr>
          <p:nvPr/>
        </p:nvSpPr>
        <p:spPr bwMode="auto">
          <a:xfrm>
            <a:off x="5722620" y="6148070"/>
            <a:ext cx="80454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000" b="1" dirty="0">
                <a:solidFill>
                  <a:schemeClr val="bg1"/>
                </a:solidFill>
                <a:latin typeface="Inter Light" panose="02000403000000020004" charset="0"/>
                <a:ea typeface="Amazon Ember" panose="020B0603020204020204" pitchFamily="34" charset="0"/>
                <a:cs typeface="Inter Light" panose="02000403000000020004" charset="0"/>
                <a:sym typeface="+mn-ea"/>
              </a:rPr>
              <a:t>Success</a:t>
            </a:r>
            <a:endParaRPr lang="pt-PT" sz="1000" b="1"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106" name="Rounded Rectangle 105"/>
          <p:cNvSpPr/>
          <p:nvPr/>
        </p:nvSpPr>
        <p:spPr>
          <a:xfrm>
            <a:off x="9405620" y="1460500"/>
            <a:ext cx="1313815" cy="338455"/>
          </a:xfrm>
          <a:prstGeom prst="roundRect">
            <a:avLst/>
          </a:prstGeom>
          <a:solidFill>
            <a:srgbClr val="AE021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7" name="TextBox 17"/>
          <p:cNvSpPr txBox="1">
            <a:spLocks noChangeArrowheads="1"/>
          </p:cNvSpPr>
          <p:nvPr/>
        </p:nvSpPr>
        <p:spPr bwMode="auto">
          <a:xfrm>
            <a:off x="9679305" y="1483360"/>
            <a:ext cx="8045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b="1" dirty="0">
                <a:solidFill>
                  <a:schemeClr val="bg1"/>
                </a:solidFill>
                <a:latin typeface="Inter Light" panose="02000403000000020004" charset="0"/>
                <a:ea typeface="Amazon Ember" panose="020B0603020204020204" pitchFamily="34" charset="0"/>
                <a:cs typeface="Inter Light" panose="02000403000000020004" charset="0"/>
                <a:sym typeface="+mn-ea"/>
              </a:rPr>
              <a:t>Fail</a:t>
            </a:r>
            <a:endParaRPr lang="pt-PT" sz="1200" b="1"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108" name="Straight Arrow Connector 107"/>
          <p:cNvCxnSpPr>
            <a:endCxn id="82" idx="2"/>
          </p:cNvCxnSpPr>
          <p:nvPr/>
        </p:nvCxnSpPr>
        <p:spPr>
          <a:xfrm flipH="1" flipV="1">
            <a:off x="10079990" y="4485005"/>
            <a:ext cx="1905" cy="10896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flipV="1">
            <a:off x="10081895" y="2924810"/>
            <a:ext cx="1905" cy="10896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flipV="1">
            <a:off x="10079990" y="1862455"/>
            <a:ext cx="0" cy="5873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1" name="TextBox 17"/>
          <p:cNvSpPr txBox="1">
            <a:spLocks noChangeArrowheads="1"/>
          </p:cNvSpPr>
          <p:nvPr/>
        </p:nvSpPr>
        <p:spPr bwMode="auto">
          <a:xfrm>
            <a:off x="9137015" y="251333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2" name="TextBox 17"/>
          <p:cNvSpPr txBox="1">
            <a:spLocks noChangeArrowheads="1"/>
          </p:cNvSpPr>
          <p:nvPr/>
        </p:nvSpPr>
        <p:spPr bwMode="auto">
          <a:xfrm>
            <a:off x="9149715" y="406908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3" name="TextBox 17"/>
          <p:cNvSpPr txBox="1">
            <a:spLocks noChangeArrowheads="1"/>
          </p:cNvSpPr>
          <p:nvPr/>
        </p:nvSpPr>
        <p:spPr bwMode="auto">
          <a:xfrm>
            <a:off x="9156065" y="561213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4" name="TextBox 19"/>
          <p:cNvSpPr txBox="1">
            <a:spLocks noChangeArrowheads="1"/>
          </p:cNvSpPr>
          <p:nvPr/>
        </p:nvSpPr>
        <p:spPr bwMode="auto">
          <a:xfrm>
            <a:off x="10274300" y="571500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Revert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5" name="TextBox 19"/>
          <p:cNvSpPr txBox="1">
            <a:spLocks noChangeArrowheads="1"/>
          </p:cNvSpPr>
          <p:nvPr/>
        </p:nvSpPr>
        <p:spPr bwMode="auto">
          <a:xfrm>
            <a:off x="10279380" y="417322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Revert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Inventory</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6" name="TextBox 19"/>
          <p:cNvSpPr txBox="1">
            <a:spLocks noChangeArrowheads="1"/>
          </p:cNvSpPr>
          <p:nvPr/>
        </p:nvSpPr>
        <p:spPr bwMode="auto">
          <a:xfrm>
            <a:off x="10293985" y="259207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Remove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Order</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350"/>
            <a:ext cx="1100518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Circuit Breaker and </a:t>
            </a:r>
            <a:r>
              <a:rPr lang="pt-PT" sz="2000" b="1">
                <a:solidFill>
                  <a:schemeClr val="bg1"/>
                </a:solidFill>
              </a:rPr>
              <a:t>M</a:t>
            </a:r>
            <a:r>
              <a:rPr sz="2000" b="1">
                <a:solidFill>
                  <a:schemeClr val="bg1"/>
                </a:solidFill>
              </a:rPr>
              <a:t>any </a:t>
            </a:r>
            <a:r>
              <a:rPr lang="pt-PT" sz="2000" b="1">
                <a:solidFill>
                  <a:schemeClr val="bg1"/>
                </a:solidFill>
              </a:rPr>
              <a:t>M</a:t>
            </a:r>
            <a:r>
              <a:rPr sz="2000" b="1">
                <a:solidFill>
                  <a:schemeClr val="bg1"/>
                </a:solidFill>
              </a:rPr>
              <a:t>ore by Jeremy Daly</a:t>
            </a:r>
            <a:endParaRPr sz="2000" b="1">
              <a:solidFill>
                <a:schemeClr val="bg1"/>
              </a:solidFill>
            </a:endParaRPr>
          </a:p>
        </p:txBody>
      </p:sp>
      <p:pic>
        <p:nvPicPr>
          <p:cNvPr id="2" name="Picture 1"/>
          <p:cNvPicPr>
            <a:picLocks noChangeAspect="1"/>
          </p:cNvPicPr>
          <p:nvPr/>
        </p:nvPicPr>
        <p:blipFill>
          <a:blip r:embed="rId1"/>
          <a:stretch>
            <a:fillRect/>
          </a:stretch>
        </p:blipFill>
        <p:spPr>
          <a:xfrm>
            <a:off x="10260330" y="5028565"/>
            <a:ext cx="1664970" cy="1649730"/>
          </a:xfrm>
          <a:prstGeom prst="rect">
            <a:avLst/>
          </a:prstGeom>
        </p:spPr>
      </p:pic>
      <p:cxnSp>
        <p:nvCxnSpPr>
          <p:cNvPr id="18" name="Straight Arrow Connector 17"/>
          <p:cNvCxnSpPr/>
          <p:nvPr/>
        </p:nvCxnSpPr>
        <p:spPr>
          <a:xfrm>
            <a:off x="643890" y="359664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1482090" y="919480"/>
            <a:ext cx="7686040" cy="410908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0" name="Text Box 29"/>
          <p:cNvSpPr txBox="1"/>
          <p:nvPr/>
        </p:nvSpPr>
        <p:spPr>
          <a:xfrm>
            <a:off x="1859915" y="98933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338" y="29364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481932" y="915988"/>
            <a:ext cx="381000" cy="381000"/>
          </a:xfrm>
          <a:prstGeom prst="rect">
            <a:avLst/>
          </a:prstGeom>
        </p:spPr>
      </p:pic>
      <p:pic>
        <p:nvPicPr>
          <p:cNvPr id="6" name="Graphic 22"/>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230822" y="308108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11" name="TextBox 34"/>
          <p:cNvSpPr txBox="1"/>
          <p:nvPr/>
        </p:nvSpPr>
        <p:spPr>
          <a:xfrm>
            <a:off x="3762172" y="3867521"/>
            <a:ext cx="1506552" cy="27559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alt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3035935" y="3590290"/>
            <a:ext cx="10547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Graphic 17"/>
          <p:cNvPicPr>
            <a:picLocks noChangeAspect="1" noChangeArrowheads="1"/>
          </p:cNvPicPr>
          <p:nvPr/>
        </p:nvPicPr>
        <p:blipFill>
          <a:blip r:embed="rId7"/>
          <a:srcRect/>
          <a:stretch>
            <a:fillRect/>
          </a:stretch>
        </p:blipFill>
        <p:spPr bwMode="auto">
          <a:xfrm>
            <a:off x="2273931" y="29311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p:cNvSpPr txBox="1">
            <a:spLocks noChangeArrowheads="1"/>
          </p:cNvSpPr>
          <p:nvPr/>
        </p:nvSpPr>
        <p:spPr bwMode="auto">
          <a:xfrm>
            <a:off x="1788795" y="374332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 name="TextBox 39"/>
          <p:cNvSpPr txBox="1">
            <a:spLocks noChangeArrowheads="1"/>
          </p:cNvSpPr>
          <p:nvPr/>
        </p:nvSpPr>
        <p:spPr bwMode="auto">
          <a:xfrm>
            <a:off x="184785" y="3607435"/>
            <a:ext cx="60198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pic>
        <p:nvPicPr>
          <p:cNvPr id="19" name="Graphic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4286" y="15535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5"/>
          <p:cNvSpPr txBox="1">
            <a:spLocks noChangeArrowheads="1"/>
          </p:cNvSpPr>
          <p:nvPr/>
        </p:nvSpPr>
        <p:spPr bwMode="auto">
          <a:xfrm>
            <a:off x="6182360" y="2317115"/>
            <a:ext cx="925830"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a:solidFill>
                  <a:schemeClr val="bg1"/>
                </a:solidFill>
                <a:latin typeface="Inter Light" panose="02000403000000020004" charset="0"/>
                <a:ea typeface="Amazon Ember" panose="020B0603020204020204" pitchFamily="34" charset="0"/>
                <a:cs typeface="Inter Light" panose="02000403000000020004" charset="0"/>
              </a:rPr>
              <a:t>ElastiCache</a:t>
            </a:r>
            <a:endParaRPr lang="en-US" altLang="en-US" sz="10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5" name="Rounded Rectangle 14"/>
          <p:cNvSpPr/>
          <p:nvPr/>
        </p:nvSpPr>
        <p:spPr>
          <a:xfrm>
            <a:off x="9518015" y="3200400"/>
            <a:ext cx="1753870" cy="338455"/>
          </a:xfrm>
          <a:prstGeom prst="roundRect">
            <a:avLst/>
          </a:prstGeom>
          <a:solidFill>
            <a:srgbClr val="D34BD9"/>
          </a:solidFill>
          <a:ln w="25400">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9665335" y="3241675"/>
            <a:ext cx="1482090" cy="275590"/>
          </a:xfrm>
          <a:prstGeom prst="rect">
            <a:avLst/>
          </a:prstGeom>
          <a:noFill/>
        </p:spPr>
        <p:txBody>
          <a:bodyPr wrap="none" rtlCol="0">
            <a:spAutoFit/>
          </a:bodyPr>
          <a:p>
            <a:r>
              <a:rPr lang="pt-PT" altLang="en-US" sz="1200" b="1">
                <a:solidFill>
                  <a:schemeClr val="bg1"/>
                </a:solidFill>
              </a:rPr>
              <a:t>Third Party API</a:t>
            </a:r>
            <a:endParaRPr lang="pt-PT" altLang="en-US" sz="1200" b="1">
              <a:solidFill>
                <a:schemeClr val="bg1"/>
              </a:solidFill>
            </a:endParaRPr>
          </a:p>
        </p:txBody>
      </p:sp>
      <p:cxnSp>
        <p:nvCxnSpPr>
          <p:cNvPr id="17" name="Straight Arrow Connector 16"/>
          <p:cNvCxnSpPr/>
          <p:nvPr/>
        </p:nvCxnSpPr>
        <p:spPr>
          <a:xfrm flipV="1">
            <a:off x="4920615" y="3364230"/>
            <a:ext cx="1054735" cy="0"/>
          </a:xfrm>
          <a:prstGeom prst="straightConnector1">
            <a:avLst/>
          </a:prstGeom>
          <a:ln w="25400">
            <a:solidFill>
              <a:srgbClr val="FF0000"/>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042285" y="3190875"/>
            <a:ext cx="10744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6017260" y="2933065"/>
            <a:ext cx="1341120" cy="872490"/>
            <a:chOff x="10256" y="4996"/>
            <a:chExt cx="2112" cy="1374"/>
          </a:xfrm>
        </p:grpSpPr>
        <p:sp>
          <p:nvSpPr>
            <p:cNvPr id="40" name="Diamond 39"/>
            <p:cNvSpPr/>
            <p:nvPr/>
          </p:nvSpPr>
          <p:spPr>
            <a:xfrm>
              <a:off x="10256" y="4996"/>
              <a:ext cx="2112" cy="1374"/>
            </a:xfrm>
            <a:prstGeom prst="diamond">
              <a:avLst/>
            </a:prstGeom>
            <a:solidFill>
              <a:schemeClr val="accent1">
                <a:alpha val="0"/>
              </a:schemeClr>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 name="Text Box 40"/>
            <p:cNvSpPr txBox="1"/>
            <p:nvPr/>
          </p:nvSpPr>
          <p:spPr>
            <a:xfrm>
              <a:off x="10672" y="5398"/>
              <a:ext cx="1159" cy="434"/>
            </a:xfrm>
            <a:prstGeom prst="rect">
              <a:avLst/>
            </a:prstGeom>
            <a:noFill/>
          </p:spPr>
          <p:txBody>
            <a:bodyPr wrap="none" rtlCol="0">
              <a:spAutoFit/>
            </a:bodyPr>
            <a:p>
              <a:r>
                <a:rPr lang="pt-PT" altLang="en-US" sz="1000" b="1">
                  <a:solidFill>
                    <a:schemeClr val="bg1"/>
                  </a:solidFill>
                </a:rPr>
                <a:t>Status</a:t>
              </a:r>
              <a:r>
                <a:rPr lang="pt-PT" altLang="en-US" sz="1200" b="1">
                  <a:solidFill>
                    <a:schemeClr val="bg1"/>
                  </a:solidFill>
                </a:rPr>
                <a:t>?</a:t>
              </a:r>
              <a:endParaRPr lang="pt-PT" altLang="en-US" sz="1200" b="1">
                <a:solidFill>
                  <a:schemeClr val="bg1"/>
                </a:solidFill>
              </a:endParaRPr>
            </a:p>
          </p:txBody>
        </p:sp>
      </p:grpSp>
      <p:cxnSp>
        <p:nvCxnSpPr>
          <p:cNvPr id="57" name="Straight Arrow Connector 56"/>
          <p:cNvCxnSpPr>
            <a:stCxn id="15" idx="1"/>
          </p:cNvCxnSpPr>
          <p:nvPr/>
        </p:nvCxnSpPr>
        <p:spPr>
          <a:xfrm flipH="1" flipV="1">
            <a:off x="7390765" y="3369310"/>
            <a:ext cx="2127250" cy="635"/>
          </a:xfrm>
          <a:prstGeom prst="straightConnector1">
            <a:avLst/>
          </a:prstGeom>
          <a:ln w="25400">
            <a:solidFill>
              <a:schemeClr val="bg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7973060" y="3102610"/>
            <a:ext cx="551180" cy="245110"/>
          </a:xfrm>
          <a:prstGeom prst="rect">
            <a:avLst/>
          </a:prstGeom>
          <a:noFill/>
        </p:spPr>
        <p:txBody>
          <a:bodyPr wrap="none" rtlCol="0">
            <a:spAutoFit/>
          </a:bodyPr>
          <a:p>
            <a:r>
              <a:rPr lang="pt-PT" altLang="en-US" sz="1000" b="1">
                <a:solidFill>
                  <a:schemeClr val="bg1"/>
                </a:solidFill>
              </a:rPr>
              <a:t>close</a:t>
            </a:r>
            <a:endParaRPr lang="pt-PT" altLang="en-US" sz="1000" b="1">
              <a:solidFill>
                <a:schemeClr val="bg1"/>
              </a:solidFill>
            </a:endParaRPr>
          </a:p>
        </p:txBody>
      </p:sp>
      <p:sp>
        <p:nvSpPr>
          <p:cNvPr id="59" name="Text Box 58"/>
          <p:cNvSpPr txBox="1"/>
          <p:nvPr/>
        </p:nvSpPr>
        <p:spPr>
          <a:xfrm>
            <a:off x="5139055" y="3122930"/>
            <a:ext cx="537210" cy="245110"/>
          </a:xfrm>
          <a:prstGeom prst="rect">
            <a:avLst/>
          </a:prstGeom>
          <a:noFill/>
        </p:spPr>
        <p:txBody>
          <a:bodyPr wrap="none" rtlCol="0">
            <a:spAutoFit/>
          </a:bodyPr>
          <a:p>
            <a:r>
              <a:rPr lang="pt-PT" altLang="en-US" sz="1000" b="1">
                <a:solidFill>
                  <a:schemeClr val="bg1"/>
                </a:solidFill>
              </a:rPr>
              <a:t>open</a:t>
            </a:r>
            <a:endParaRPr lang="pt-PT" altLang="en-US" sz="1000" b="1">
              <a:solidFill>
                <a:schemeClr val="bg1"/>
              </a:solidFill>
            </a:endParaRPr>
          </a:p>
        </p:txBody>
      </p:sp>
      <p:sp>
        <p:nvSpPr>
          <p:cNvPr id="61" name="Freeform 60"/>
          <p:cNvSpPr/>
          <p:nvPr/>
        </p:nvSpPr>
        <p:spPr>
          <a:xfrm flipH="1">
            <a:off x="4485005" y="2046605"/>
            <a:ext cx="1866900" cy="7975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chemeClr val="bg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62" name="Straight Arrow Connector 61"/>
          <p:cNvCxnSpPr/>
          <p:nvPr/>
        </p:nvCxnSpPr>
        <p:spPr>
          <a:xfrm flipH="1" flipV="1">
            <a:off x="6692900" y="2288540"/>
            <a:ext cx="0" cy="615950"/>
          </a:xfrm>
          <a:prstGeom prst="straightConnector1">
            <a:avLst/>
          </a:prstGeom>
          <a:ln w="25400">
            <a:solidFill>
              <a:schemeClr val="bg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4471670" y="3743325"/>
            <a:ext cx="2219960" cy="471170"/>
            <a:chOff x="7042" y="5895"/>
            <a:chExt cx="3496" cy="742"/>
          </a:xfrm>
        </p:grpSpPr>
        <p:sp>
          <p:nvSpPr>
            <p:cNvPr id="65" name="Freeform 64"/>
            <p:cNvSpPr/>
            <p:nvPr/>
          </p:nvSpPr>
          <p:spPr>
            <a:xfrm rot="16200000" flipH="1">
              <a:off x="8421" y="4516"/>
              <a:ext cx="738" cy="349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2225">
              <a:solidFill>
                <a:srgbClr val="FF0000"/>
              </a:solidFill>
              <a:prstDash val="sys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p:cNvCxnSpPr/>
            <p:nvPr/>
          </p:nvCxnSpPr>
          <p:spPr>
            <a:xfrm flipV="1">
              <a:off x="10533" y="6017"/>
              <a:ext cx="0" cy="621"/>
            </a:xfrm>
            <a:prstGeom prst="straightConnector1">
              <a:avLst/>
            </a:prstGeom>
            <a:ln w="22225">
              <a:solidFill>
                <a:srgbClr val="FF0000"/>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4307205" y="3517695"/>
            <a:ext cx="5655310" cy="1066899"/>
            <a:chOff x="7042" y="5722"/>
            <a:chExt cx="3496" cy="916"/>
          </a:xfrm>
        </p:grpSpPr>
        <p:sp>
          <p:nvSpPr>
            <p:cNvPr id="69" name="Freeform 68"/>
            <p:cNvSpPr/>
            <p:nvPr/>
          </p:nvSpPr>
          <p:spPr>
            <a:xfrm rot="16200000" flipH="1">
              <a:off x="8421" y="4516"/>
              <a:ext cx="738" cy="349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00B050"/>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70" name="Straight Arrow Connector 69"/>
            <p:cNvCxnSpPr/>
            <p:nvPr/>
          </p:nvCxnSpPr>
          <p:spPr>
            <a:xfrm flipV="1">
              <a:off x="10533" y="5722"/>
              <a:ext cx="5" cy="916"/>
            </a:xfrm>
            <a:prstGeom prst="straightConnector1">
              <a:avLst/>
            </a:prstGeom>
            <a:ln w="25400">
              <a:solidFill>
                <a:srgbClr val="00B05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73" name="Straight Arrow Connector 72"/>
          <p:cNvCxnSpPr/>
          <p:nvPr/>
        </p:nvCxnSpPr>
        <p:spPr>
          <a:xfrm flipV="1">
            <a:off x="6724650" y="3805555"/>
            <a:ext cx="0" cy="412750"/>
          </a:xfrm>
          <a:prstGeom prst="straightConnector1">
            <a:avLst/>
          </a:prstGeom>
          <a:ln w="19050">
            <a:solidFill>
              <a:srgbClr val="D34BD9"/>
            </a:solidFill>
            <a:prstDash val="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a:xfrm rot="16200000" flipH="1" flipV="1">
            <a:off x="7886065" y="2371090"/>
            <a:ext cx="679450" cy="301307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D34BD9"/>
            </a:solidFill>
            <a:prstDash val="sys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75" name="Text Box 74"/>
          <p:cNvSpPr txBox="1"/>
          <p:nvPr/>
        </p:nvSpPr>
        <p:spPr>
          <a:xfrm>
            <a:off x="5313045" y="3973195"/>
            <a:ext cx="1200785" cy="245110"/>
          </a:xfrm>
          <a:prstGeom prst="rect">
            <a:avLst/>
          </a:prstGeom>
          <a:noFill/>
        </p:spPr>
        <p:txBody>
          <a:bodyPr wrap="none" rtlCol="0">
            <a:spAutoFit/>
          </a:bodyPr>
          <a:p>
            <a:r>
              <a:rPr lang="pt-PT" altLang="en-US" sz="1000" b="1">
                <a:solidFill>
                  <a:schemeClr val="bg1"/>
                </a:solidFill>
              </a:rPr>
              <a:t>half open(fail)</a:t>
            </a:r>
            <a:endParaRPr lang="pt-PT" altLang="en-US" sz="1000" b="1">
              <a:solidFill>
                <a:schemeClr val="bg1"/>
              </a:solidFill>
            </a:endParaRPr>
          </a:p>
        </p:txBody>
      </p:sp>
      <p:sp>
        <p:nvSpPr>
          <p:cNvPr id="76" name="Text Box 75"/>
          <p:cNvSpPr txBox="1"/>
          <p:nvPr/>
        </p:nvSpPr>
        <p:spPr>
          <a:xfrm>
            <a:off x="7548245" y="3973195"/>
            <a:ext cx="1178560" cy="245110"/>
          </a:xfrm>
          <a:prstGeom prst="rect">
            <a:avLst/>
          </a:prstGeom>
          <a:noFill/>
        </p:spPr>
        <p:txBody>
          <a:bodyPr wrap="none" rtlCol="0">
            <a:spAutoFit/>
          </a:bodyPr>
          <a:p>
            <a:r>
              <a:rPr lang="pt-PT" altLang="en-US" sz="1000" b="1">
                <a:solidFill>
                  <a:schemeClr val="bg1"/>
                </a:solidFill>
              </a:rPr>
              <a:t>half open(try)</a:t>
            </a:r>
            <a:endParaRPr lang="pt-PT" altLang="en-US" sz="1000" b="1">
              <a:solidFill>
                <a:schemeClr val="bg1"/>
              </a:solidFill>
            </a:endParaRPr>
          </a:p>
        </p:txBody>
      </p:sp>
      <p:sp>
        <p:nvSpPr>
          <p:cNvPr id="77" name="Freeform 76"/>
          <p:cNvSpPr/>
          <p:nvPr/>
        </p:nvSpPr>
        <p:spPr>
          <a:xfrm rot="5400000" flipH="1" flipV="1">
            <a:off x="6490970" y="-940435"/>
            <a:ext cx="1686560" cy="605345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FF0000"/>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79" name="Straight Arrow Connector 78"/>
          <p:cNvCxnSpPr/>
          <p:nvPr/>
        </p:nvCxnSpPr>
        <p:spPr>
          <a:xfrm flipV="1">
            <a:off x="10363200" y="1239520"/>
            <a:ext cx="0" cy="1978025"/>
          </a:xfrm>
          <a:prstGeom prst="straightConnector1">
            <a:avLst/>
          </a:prstGeom>
          <a:ln w="254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Text Box 79"/>
          <p:cNvSpPr txBox="1"/>
          <p:nvPr/>
        </p:nvSpPr>
        <p:spPr>
          <a:xfrm>
            <a:off x="7017385" y="1019810"/>
            <a:ext cx="1924685" cy="245110"/>
          </a:xfrm>
          <a:prstGeom prst="rect">
            <a:avLst/>
          </a:prstGeom>
          <a:noFill/>
        </p:spPr>
        <p:txBody>
          <a:bodyPr wrap="none" rtlCol="0">
            <a:spAutoFit/>
          </a:bodyPr>
          <a:p>
            <a:r>
              <a:rPr lang="pt-PT" altLang="en-US" sz="1000" b="1">
                <a:solidFill>
                  <a:schemeClr val="bg1"/>
                </a:solidFill>
              </a:rPr>
              <a:t>Increment Failure Count</a:t>
            </a:r>
            <a:endParaRPr lang="pt-PT" altLang="en-US" sz="1000" b="1">
              <a:solidFill>
                <a:schemeClr val="bg1"/>
              </a:solidFill>
            </a:endParaRPr>
          </a:p>
        </p:txBody>
      </p:sp>
      <p:cxnSp>
        <p:nvCxnSpPr>
          <p:cNvPr id="81" name="Straight Arrow Connector 80"/>
          <p:cNvCxnSpPr/>
          <p:nvPr/>
        </p:nvCxnSpPr>
        <p:spPr>
          <a:xfrm flipH="1">
            <a:off x="643890" y="318643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 name="Rectangles 2"/>
          <p:cNvSpPr/>
          <p:nvPr/>
        </p:nvSpPr>
        <p:spPr>
          <a:xfrm>
            <a:off x="440690" y="635000"/>
            <a:ext cx="6400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57" name="Straight Arrow Connector 56"/>
          <p:cNvCxnSpPr/>
          <p:nvPr/>
        </p:nvCxnSpPr>
        <p:spPr>
          <a:xfrm>
            <a:off x="9426575" y="5302250"/>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979410" y="175006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9333230" y="1762125"/>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Fan-Out Serverless Architectures Using SNS, SQS</a:t>
            </a:r>
            <a:r>
              <a:rPr lang="pt-PT" sz="2000" b="1">
                <a:solidFill>
                  <a:schemeClr val="bg1"/>
                </a:solidFill>
              </a:rPr>
              <a:t> </a:t>
            </a:r>
            <a:r>
              <a:rPr sz="2000" b="1">
                <a:solidFill>
                  <a:schemeClr val="bg1"/>
                </a:solidFill>
              </a:rPr>
              <a:t>and Lambda</a:t>
            </a:r>
            <a:endParaRPr sz="2000" b="1">
              <a:solidFill>
                <a:schemeClr val="bg1"/>
              </a:solidFill>
            </a:endParaRPr>
          </a:p>
        </p:txBody>
      </p:sp>
      <p:sp>
        <p:nvSpPr>
          <p:cNvPr id="49" name="Rectangle 48"/>
          <p:cNvSpPr/>
          <p:nvPr/>
        </p:nvSpPr>
        <p:spPr>
          <a:xfrm>
            <a:off x="1764665" y="902335"/>
            <a:ext cx="9927590" cy="5570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10134600" y="2176780"/>
            <a:ext cx="120015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Notification</a:t>
            </a:r>
            <a:endParaRPr lang="pt-PT"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18668" y="13997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430" y="4928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3189288" y="572452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cs typeface="Inter Light" panose="02000403000000020004" charset="0"/>
                <a:sym typeface="+mn-ea"/>
              </a:rPr>
              <a:t>(Order Table)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2454275" y="345313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610100" y="34785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767682" y="901383"/>
            <a:ext cx="381000" cy="381000"/>
          </a:xfrm>
          <a:prstGeom prst="rect">
            <a:avLst/>
          </a:prstGeom>
        </p:spPr>
      </p:pic>
      <p:sp>
        <p:nvSpPr>
          <p:cNvPr id="9" name="TextBox 34"/>
          <p:cNvSpPr txBox="1"/>
          <p:nvPr/>
        </p:nvSpPr>
        <p:spPr>
          <a:xfrm>
            <a:off x="10157460" y="3861435"/>
            <a:ext cx="1177925"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Inventory</a:t>
            </a:r>
            <a:endParaRPr lang="pt-PT"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58038" y="310088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9"/>
          <p:cNvSpPr/>
          <p:nvPr/>
        </p:nvSpPr>
        <p:spPr>
          <a:xfrm>
            <a:off x="330200" y="290893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370205" y="2910209"/>
            <a:ext cx="381000" cy="381000"/>
          </a:xfrm>
          <a:prstGeom prst="rect">
            <a:avLst/>
          </a:prstGeom>
        </p:spPr>
      </p:pic>
      <p:sp>
        <p:nvSpPr>
          <p:cNvPr id="21" name="Text Box 20"/>
          <p:cNvSpPr txBox="1"/>
          <p:nvPr/>
        </p:nvSpPr>
        <p:spPr>
          <a:xfrm>
            <a:off x="513715" y="332676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pic>
        <p:nvPicPr>
          <p:cNvPr id="26" name="Graphic 17"/>
          <p:cNvPicPr>
            <a:picLocks noChangeAspect="1" noChangeArrowheads="1"/>
          </p:cNvPicPr>
          <p:nvPr/>
        </p:nvPicPr>
        <p:blipFill>
          <a:blip r:embed="rId7"/>
          <a:srcRect/>
          <a:stretch>
            <a:fillRect/>
          </a:stretch>
        </p:blipFill>
        <p:spPr bwMode="auto">
          <a:xfrm>
            <a:off x="2273931" y="30632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096135" y="3817620"/>
            <a:ext cx="11214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(Rest)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8" name="TextBox 34"/>
          <p:cNvSpPr txBox="1"/>
          <p:nvPr/>
        </p:nvSpPr>
        <p:spPr>
          <a:xfrm>
            <a:off x="10204450" y="5711825"/>
            <a:ext cx="119126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Shipment</a:t>
            </a:r>
            <a:endParaRPr lang="pt-PT" sz="1200" dirty="0">
              <a:solidFill>
                <a:schemeClr val="bg1"/>
              </a:solidFill>
              <a:latin typeface="Inter Light" panose="02000403000000020004" charset="0"/>
              <a:cs typeface="Inter Light" panose="02000403000000020004" charset="0"/>
            </a:endParaRPr>
          </a:p>
        </p:txBody>
      </p:sp>
      <p:pic>
        <p:nvPicPr>
          <p:cNvPr id="2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99948" y="49157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4"/>
          <p:cNvSpPr txBox="1"/>
          <p:nvPr/>
        </p:nvSpPr>
        <p:spPr>
          <a:xfrm>
            <a:off x="3431540" y="3857625"/>
            <a:ext cx="1787525"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(Order Microservice)</a:t>
            </a:r>
            <a:endParaRPr lang="pt-PT" altLang="en-US" sz="1200" dirty="0">
              <a:solidFill>
                <a:schemeClr val="bg1"/>
              </a:solidFill>
              <a:latin typeface="Inter Light" panose="02000403000000020004" charset="0"/>
              <a:cs typeface="Inter Light" panose="02000403000000020004" charset="0"/>
            </a:endParaRPr>
          </a:p>
        </p:txBody>
      </p:sp>
      <p:pic>
        <p:nvPicPr>
          <p:cNvPr id="38"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48348" y="30723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p:cNvCxnSpPr/>
          <p:nvPr/>
        </p:nvCxnSpPr>
        <p:spPr>
          <a:xfrm>
            <a:off x="1388110" y="345630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780" name="Graphic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0853" y="30749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5316855" y="383857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20280" y="13738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7103110" y="214566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3" name="Group 42"/>
          <p:cNvGrpSpPr/>
          <p:nvPr/>
        </p:nvGrpSpPr>
        <p:grpSpPr>
          <a:xfrm rot="10800000">
            <a:off x="6029960" y="1750060"/>
            <a:ext cx="1263650" cy="3480435"/>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9"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6945" y="31022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1"/>
          <p:cNvSpPr txBox="1">
            <a:spLocks noChangeArrowheads="1"/>
          </p:cNvSpPr>
          <p:nvPr/>
        </p:nvSpPr>
        <p:spPr bwMode="auto">
          <a:xfrm>
            <a:off x="7089775" y="387413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6"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8375" y="48472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1"/>
          <p:cNvSpPr txBox="1">
            <a:spLocks noChangeArrowheads="1"/>
          </p:cNvSpPr>
          <p:nvPr/>
        </p:nvSpPr>
        <p:spPr bwMode="auto">
          <a:xfrm>
            <a:off x="7101205" y="561911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3" name="TextBox 19"/>
          <p:cNvSpPr txBox="1">
            <a:spLocks noChangeArrowheads="1"/>
          </p:cNvSpPr>
          <p:nvPr/>
        </p:nvSpPr>
        <p:spPr bwMode="auto">
          <a:xfrm>
            <a:off x="4672330" y="3067685"/>
            <a:ext cx="91757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publish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Message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8783320" y="191770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4980305" y="3519170"/>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882698" y="15176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 name="Straight Arrow Connector 50"/>
          <p:cNvCxnSpPr/>
          <p:nvPr/>
        </p:nvCxnSpPr>
        <p:spPr>
          <a:xfrm>
            <a:off x="8065770" y="347091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9419590" y="3482975"/>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8869680" y="363855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969058" y="3238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 name="Straight Arrow Connector 55"/>
          <p:cNvCxnSpPr/>
          <p:nvPr/>
        </p:nvCxnSpPr>
        <p:spPr>
          <a:xfrm>
            <a:off x="8072755" y="529018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Box 22"/>
          <p:cNvSpPr txBox="1">
            <a:spLocks noChangeArrowheads="1"/>
          </p:cNvSpPr>
          <p:nvPr/>
        </p:nvSpPr>
        <p:spPr bwMode="auto">
          <a:xfrm>
            <a:off x="8876665" y="545782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9"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976043" y="50577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 name="Straight Arrow Connector 60"/>
          <p:cNvCxnSpPr>
            <a:stCxn id="104449" idx="0"/>
          </p:cNvCxnSpPr>
          <p:nvPr/>
        </p:nvCxnSpPr>
        <p:spPr>
          <a:xfrm flipH="1" flipV="1">
            <a:off x="4324985" y="3838575"/>
            <a:ext cx="4445" cy="1090295"/>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62"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730105" y="18351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9"/>
          <p:cNvSpPr txBox="1">
            <a:spLocks noChangeArrowheads="1"/>
          </p:cNvSpPr>
          <p:nvPr/>
        </p:nvSpPr>
        <p:spPr bwMode="auto">
          <a:xfrm>
            <a:off x="9319895" y="14566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5"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839325" y="35496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9429115" y="31711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7"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791065" y="538162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19"/>
          <p:cNvSpPr txBox="1">
            <a:spLocks noChangeArrowheads="1"/>
          </p:cNvSpPr>
          <p:nvPr/>
        </p:nvSpPr>
        <p:spPr bwMode="auto">
          <a:xfrm>
            <a:off x="9380855" y="500316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9" name="Graphic 35"/>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5703825" y="41182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9"/>
          <p:cNvSpPr txBox="1">
            <a:spLocks noChangeArrowheads="1"/>
          </p:cNvSpPr>
          <p:nvPr/>
        </p:nvSpPr>
        <p:spPr bwMode="auto">
          <a:xfrm>
            <a:off x="5469255" y="4575175"/>
            <a:ext cx="9175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EventFilter</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6119" y="56940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73380" y="6491605"/>
            <a:ext cx="264477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and CDK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694815" y="6254115"/>
            <a:ext cx="6807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809554" y="57826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140950" y="6031865"/>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0373995" y="5974080"/>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9525"/>
            <a:ext cx="12192000" cy="6848475"/>
          </a:xfrm>
          <a:prstGeom prst="rect">
            <a:avLst/>
          </a:prstGeom>
        </p:spPr>
      </p:pic>
      <p:sp>
        <p:nvSpPr>
          <p:cNvPr id="13" name="Title 1"/>
          <p:cNvSpPr>
            <a:spLocks noGrp="1"/>
          </p:cNvSpPr>
          <p:nvPr/>
        </p:nvSpPr>
        <p:spPr>
          <a:xfrm>
            <a:off x="560705" y="245745"/>
            <a:ext cx="66840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Bard</a:t>
            </a:r>
            <a:endParaRPr lang="pt-PT" altLang="en-US" sz="2000" b="1" dirty="0">
              <a:solidFill>
                <a:schemeClr val="bg1"/>
              </a:solidFill>
            </a:endParaRPr>
          </a:p>
        </p:txBody>
      </p:sp>
      <p:sp>
        <p:nvSpPr>
          <p:cNvPr id="5" name="Rectangles 4"/>
          <p:cNvSpPr/>
          <p:nvPr/>
        </p:nvSpPr>
        <p:spPr>
          <a:xfrm>
            <a:off x="624840"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8" name="Picture 7"/>
          <p:cNvPicPr>
            <a:picLocks noChangeAspect="1"/>
          </p:cNvPicPr>
          <p:nvPr/>
        </p:nvPicPr>
        <p:blipFill>
          <a:blip r:embed="rId2"/>
          <a:stretch>
            <a:fillRect/>
          </a:stretch>
        </p:blipFill>
        <p:spPr>
          <a:xfrm>
            <a:off x="131445" y="245745"/>
            <a:ext cx="475488" cy="475488"/>
          </a:xfrm>
          <a:prstGeom prst="rect">
            <a:avLst/>
          </a:prstGeom>
        </p:spPr>
      </p:pic>
      <p:sp>
        <p:nvSpPr>
          <p:cNvPr id="34" name="Rectangles 33"/>
          <p:cNvSpPr/>
          <p:nvPr/>
        </p:nvSpPr>
        <p:spPr>
          <a:xfrm>
            <a:off x="334645" y="4906645"/>
            <a:ext cx="5073650" cy="1715135"/>
          </a:xfrm>
          <a:prstGeom prst="rect">
            <a:avLst/>
          </a:prstGeom>
          <a:solidFill>
            <a:srgbClr val="2AA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Rounded Rectangle 20"/>
          <p:cNvSpPr/>
          <p:nvPr/>
        </p:nvSpPr>
        <p:spPr>
          <a:xfrm>
            <a:off x="334645" y="4280535"/>
            <a:ext cx="5073650"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ounded Rectangle 16"/>
          <p:cNvSpPr/>
          <p:nvPr/>
        </p:nvSpPr>
        <p:spPr>
          <a:xfrm>
            <a:off x="334645" y="1567180"/>
            <a:ext cx="5048885" cy="49720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624840" y="1600200"/>
            <a:ext cx="4627880" cy="398780"/>
          </a:xfrm>
          <a:prstGeom prst="rect">
            <a:avLst/>
          </a:prstGeom>
          <a:noFill/>
        </p:spPr>
        <p:txBody>
          <a:bodyPr wrap="square" rtlCol="0">
            <a:spAutoFit/>
          </a:bodyPr>
          <a:p>
            <a:pPr algn="l"/>
            <a:r>
              <a:rPr lang="en-US" sz="1000" b="1">
                <a:solidFill>
                  <a:schemeClr val="bg1"/>
                </a:solidFill>
              </a:rPr>
              <a:t>Semana 3-4: AWS Cognito</a:t>
            </a:r>
            <a:r>
              <a:rPr lang="pt-PT" altLang="en-US" sz="1000" b="1">
                <a:solidFill>
                  <a:schemeClr val="bg1"/>
                </a:solidFill>
              </a:rPr>
              <a:t>, </a:t>
            </a:r>
            <a:r>
              <a:rPr lang="en-US" sz="1000" b="1">
                <a:solidFill>
                  <a:schemeClr val="bg1"/>
                </a:solidFill>
              </a:rPr>
              <a:t>AWS CloudWatch</a:t>
            </a:r>
            <a:r>
              <a:rPr lang="pt-PT" altLang="en-US" sz="1000" b="1">
                <a:solidFill>
                  <a:schemeClr val="bg1"/>
                </a:solidFill>
              </a:rPr>
              <a:t>  </a:t>
            </a:r>
            <a:r>
              <a:rPr lang="en-US" sz="1000" b="1">
                <a:solidFill>
                  <a:schemeClr val="bg1"/>
                </a:solidFill>
              </a:rPr>
              <a:t>AWS CloudFormation</a:t>
            </a:r>
            <a:endParaRPr lang="en-US" sz="1000" b="1">
              <a:solidFill>
                <a:schemeClr val="bg1"/>
              </a:solidFill>
            </a:endParaRPr>
          </a:p>
        </p:txBody>
      </p:sp>
      <p:sp>
        <p:nvSpPr>
          <p:cNvPr id="19" name="Rounded Rectangle 18"/>
          <p:cNvSpPr/>
          <p:nvPr/>
        </p:nvSpPr>
        <p:spPr>
          <a:xfrm>
            <a:off x="334645" y="2390140"/>
            <a:ext cx="5047615" cy="39560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656590" y="2363470"/>
            <a:ext cx="4602480" cy="398780"/>
          </a:xfrm>
          <a:prstGeom prst="rect">
            <a:avLst/>
          </a:prstGeom>
          <a:noFill/>
        </p:spPr>
        <p:txBody>
          <a:bodyPr wrap="square" rtlCol="0">
            <a:spAutoFit/>
          </a:bodyPr>
          <a:p>
            <a:pPr algn="l"/>
            <a:r>
              <a:rPr lang="en-US" sz="1000" b="1">
                <a:solidFill>
                  <a:schemeClr val="bg1"/>
                </a:solidFill>
              </a:rPr>
              <a:t>Semana 5-6: Avanços em Serverless AWS</a:t>
            </a:r>
            <a:r>
              <a:rPr lang="pt-PT" altLang="en-US" sz="1000" b="1">
                <a:solidFill>
                  <a:schemeClr val="bg1"/>
                </a:solidFill>
              </a:rPr>
              <a:t> </a:t>
            </a:r>
            <a:r>
              <a:rPr lang="en-US" sz="1000" b="1">
                <a:solidFill>
                  <a:schemeClr val="bg1"/>
                </a:solidFill>
              </a:rPr>
              <a:t>Casos de uso de Serverless AWS</a:t>
            </a:r>
            <a:r>
              <a:rPr lang="pt-PT" altLang="en-US" sz="1000" b="1">
                <a:solidFill>
                  <a:schemeClr val="bg1"/>
                </a:solidFill>
              </a:rPr>
              <a:t> </a:t>
            </a:r>
            <a:r>
              <a:rPr lang="en-US" sz="1000" b="1">
                <a:solidFill>
                  <a:schemeClr val="bg1"/>
                </a:solidFill>
              </a:rPr>
              <a:t>Projetos de Serverless</a:t>
            </a:r>
            <a:endParaRPr lang="en-US" sz="1000" b="1">
              <a:solidFill>
                <a:schemeClr val="bg1"/>
              </a:solidFill>
            </a:endParaRPr>
          </a:p>
        </p:txBody>
      </p:sp>
      <p:sp>
        <p:nvSpPr>
          <p:cNvPr id="24" name="Rounded Rectangle 23"/>
          <p:cNvSpPr/>
          <p:nvPr/>
        </p:nvSpPr>
        <p:spPr>
          <a:xfrm>
            <a:off x="334645" y="3003550"/>
            <a:ext cx="5046980" cy="450850"/>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656590" y="3061335"/>
            <a:ext cx="4537075" cy="398780"/>
          </a:xfrm>
          <a:prstGeom prst="rect">
            <a:avLst/>
          </a:prstGeom>
          <a:noFill/>
        </p:spPr>
        <p:txBody>
          <a:bodyPr wrap="none" rtlCol="0">
            <a:spAutoFit/>
          </a:bodyPr>
          <a:p>
            <a:pPr algn="l"/>
            <a:r>
              <a:rPr lang="en-US" sz="1000" b="1">
                <a:solidFill>
                  <a:schemeClr val="bg1"/>
                </a:solidFill>
              </a:rPr>
              <a:t>Projetos pessoais:</a:t>
            </a:r>
            <a:r>
              <a:rPr lang="pt-PT" altLang="en-US" sz="1000" b="1">
                <a:solidFill>
                  <a:schemeClr val="bg1"/>
                </a:solidFill>
              </a:rPr>
              <a:t> </a:t>
            </a:r>
            <a:r>
              <a:rPr lang="en-US" sz="1000" b="1">
                <a:solidFill>
                  <a:schemeClr val="bg1"/>
                </a:solidFill>
              </a:rPr>
              <a:t>Construção de aplicações Serverless AWS</a:t>
            </a:r>
            <a:endParaRPr lang="en-US" sz="1000" b="1">
              <a:solidFill>
                <a:schemeClr val="bg1"/>
              </a:solidFill>
            </a:endParaRPr>
          </a:p>
          <a:p>
            <a:pPr algn="l"/>
            <a:r>
              <a:rPr lang="en-US" sz="1000" b="1">
                <a:solidFill>
                  <a:schemeClr val="bg1"/>
                </a:solidFill>
              </a:rPr>
              <a:t>Recursos</a:t>
            </a:r>
            <a:endParaRPr lang="en-US" sz="1000" b="1">
              <a:solidFill>
                <a:schemeClr val="bg1"/>
              </a:solidFill>
            </a:endParaRPr>
          </a:p>
        </p:txBody>
      </p:sp>
      <p:sp>
        <p:nvSpPr>
          <p:cNvPr id="26" name="Rounded Rectangle 25"/>
          <p:cNvSpPr/>
          <p:nvPr/>
        </p:nvSpPr>
        <p:spPr>
          <a:xfrm>
            <a:off x="334645" y="906780"/>
            <a:ext cx="5057140"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Rounded Rectangle 27"/>
          <p:cNvSpPr/>
          <p:nvPr/>
        </p:nvSpPr>
        <p:spPr>
          <a:xfrm>
            <a:off x="334645" y="3714750"/>
            <a:ext cx="5074285"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607060" y="4333240"/>
            <a:ext cx="3116580" cy="245110"/>
          </a:xfrm>
          <a:prstGeom prst="rect">
            <a:avLst/>
          </a:prstGeom>
          <a:noFill/>
        </p:spPr>
        <p:txBody>
          <a:bodyPr wrap="none" rtlCol="0">
            <a:spAutoFit/>
          </a:bodyPr>
          <a:p>
            <a:pPr algn="l"/>
            <a:r>
              <a:rPr lang="en-US" sz="1000" b="1">
                <a:solidFill>
                  <a:schemeClr val="bg1"/>
                </a:solidFill>
              </a:rPr>
              <a:t>Documentação da AWS</a:t>
            </a:r>
            <a:r>
              <a:rPr lang="pt-PT" altLang="en-US" sz="1000" b="1">
                <a:solidFill>
                  <a:schemeClr val="bg1"/>
                </a:solidFill>
              </a:rPr>
              <a:t> </a:t>
            </a:r>
            <a:r>
              <a:rPr lang="en-US" sz="1000" b="1">
                <a:solidFill>
                  <a:schemeClr val="bg1"/>
                </a:solidFill>
              </a:rPr>
              <a:t>Tutoriais da AWS</a:t>
            </a:r>
            <a:endParaRPr lang="en-US" sz="1000" b="1">
              <a:solidFill>
                <a:schemeClr val="bg1"/>
              </a:solidFill>
            </a:endParaRPr>
          </a:p>
        </p:txBody>
      </p:sp>
      <p:sp>
        <p:nvSpPr>
          <p:cNvPr id="31" name="Text Box 30"/>
          <p:cNvSpPr txBox="1"/>
          <p:nvPr/>
        </p:nvSpPr>
        <p:spPr>
          <a:xfrm>
            <a:off x="452120" y="5102860"/>
            <a:ext cx="4838700" cy="1322070"/>
          </a:xfrm>
          <a:prstGeom prst="rect">
            <a:avLst/>
          </a:prstGeom>
          <a:noFill/>
        </p:spPr>
        <p:txBody>
          <a:bodyPr wrap="none" rtlCol="0">
            <a:spAutoFit/>
          </a:bodyPr>
          <a:p>
            <a:pPr algn="l"/>
            <a:r>
              <a:rPr lang="en-US" sz="1000" b="1">
                <a:solidFill>
                  <a:schemeClr val="bg1"/>
                </a:solidFill>
              </a:rPr>
              <a:t>Esta rotina pode ser adaptada de acordo com as necessidades e </a:t>
            </a:r>
            <a:endParaRPr lang="en-US" sz="1000" b="1">
              <a:solidFill>
                <a:schemeClr val="bg1"/>
              </a:solidFill>
            </a:endParaRPr>
          </a:p>
          <a:p>
            <a:pPr algn="l"/>
            <a:r>
              <a:rPr lang="en-US" sz="1000" b="1">
                <a:solidFill>
                  <a:schemeClr val="bg1"/>
                </a:solidFill>
              </a:rPr>
              <a:t>objetivos do aluno. </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Por exemplo, alunos com experiência em desenvolvimento de </a:t>
            </a:r>
            <a:endParaRPr lang="en-US" sz="1000" b="1">
              <a:solidFill>
                <a:schemeClr val="bg1"/>
              </a:solidFill>
            </a:endParaRPr>
          </a:p>
          <a:p>
            <a:pPr algn="l"/>
            <a:r>
              <a:rPr lang="en-US" sz="1000" b="1">
                <a:solidFill>
                  <a:schemeClr val="bg1"/>
                </a:solidFill>
              </a:rPr>
              <a:t>software podem avançar mais rapidamente no conteúdo. </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Alunos com menos experiência podem dedicar mais tempo ao </a:t>
            </a:r>
            <a:endParaRPr lang="en-US" sz="1000" b="1">
              <a:solidFill>
                <a:schemeClr val="bg1"/>
              </a:solidFill>
            </a:endParaRPr>
          </a:p>
          <a:p>
            <a:pPr algn="l"/>
            <a:r>
              <a:rPr lang="en-US" sz="1000" b="1">
                <a:solidFill>
                  <a:schemeClr val="bg1"/>
                </a:solidFill>
              </a:rPr>
              <a:t>estudo dos conceitos básicos.</a:t>
            </a:r>
            <a:endParaRPr lang="en-US" sz="1000" b="1">
              <a:solidFill>
                <a:schemeClr val="bg1"/>
              </a:solidFill>
            </a:endParaRPr>
          </a:p>
        </p:txBody>
      </p:sp>
      <p:sp>
        <p:nvSpPr>
          <p:cNvPr id="3" name="Text Box 2"/>
          <p:cNvSpPr txBox="1"/>
          <p:nvPr/>
        </p:nvSpPr>
        <p:spPr>
          <a:xfrm>
            <a:off x="607060" y="939165"/>
            <a:ext cx="3203575" cy="245110"/>
          </a:xfrm>
          <a:prstGeom prst="rect">
            <a:avLst/>
          </a:prstGeom>
          <a:noFill/>
        </p:spPr>
        <p:txBody>
          <a:bodyPr wrap="none" rtlCol="0">
            <a:spAutoFit/>
          </a:bodyPr>
          <a:p>
            <a:pPr algn="l"/>
            <a:r>
              <a:rPr lang="en-US" sz="1000" b="1">
                <a:solidFill>
                  <a:schemeClr val="bg1"/>
                </a:solidFill>
              </a:rPr>
              <a:t>Semana 1-2</a:t>
            </a:r>
            <a:r>
              <a:rPr lang="pt-PT" altLang="en-US" sz="1000" b="1">
                <a:solidFill>
                  <a:schemeClr val="bg1"/>
                </a:solidFill>
              </a:rPr>
              <a:t>: </a:t>
            </a:r>
            <a:r>
              <a:rPr lang="en-US" sz="1000" b="1">
                <a:solidFill>
                  <a:schemeClr val="bg1"/>
                </a:solidFill>
              </a:rPr>
              <a:t>Introdução a Serverless AWS</a:t>
            </a:r>
            <a:endParaRPr lang="en-US" sz="1000" b="1">
              <a:solidFill>
                <a:schemeClr val="bg1"/>
              </a:solidFill>
            </a:endParaRPr>
          </a:p>
        </p:txBody>
      </p:sp>
      <p:sp>
        <p:nvSpPr>
          <p:cNvPr id="4" name="Text Box 3"/>
          <p:cNvSpPr txBox="1"/>
          <p:nvPr/>
        </p:nvSpPr>
        <p:spPr>
          <a:xfrm>
            <a:off x="656590" y="3760470"/>
            <a:ext cx="3357880" cy="245110"/>
          </a:xfrm>
          <a:prstGeom prst="rect">
            <a:avLst/>
          </a:prstGeom>
          <a:noFill/>
        </p:spPr>
        <p:txBody>
          <a:bodyPr wrap="none" rtlCol="0">
            <a:spAutoFit/>
          </a:bodyPr>
          <a:p>
            <a:pPr algn="l"/>
            <a:r>
              <a:rPr lang="en-US" sz="1000" b="1">
                <a:solidFill>
                  <a:schemeClr val="bg1"/>
                </a:solidFill>
              </a:rPr>
              <a:t>Estudo autônomo:</a:t>
            </a:r>
            <a:r>
              <a:rPr lang="pt-PT" altLang="en-US" sz="1000" b="1">
                <a:solidFill>
                  <a:schemeClr val="bg1"/>
                </a:solidFill>
              </a:rPr>
              <a:t> </a:t>
            </a:r>
            <a:r>
              <a:rPr lang="en-US" sz="1000" b="1">
                <a:solidFill>
                  <a:schemeClr val="bg1"/>
                </a:solidFill>
              </a:rPr>
              <a:t>Leitura de documentação</a:t>
            </a:r>
            <a:endParaRPr lang="en-US" sz="1000" b="1">
              <a:solidFill>
                <a:schemeClr val="bg1"/>
              </a:solidFill>
            </a:endParaRPr>
          </a:p>
        </p:txBody>
      </p:sp>
      <p:sp>
        <p:nvSpPr>
          <p:cNvPr id="7" name="Rectangles 6"/>
          <p:cNvSpPr/>
          <p:nvPr/>
        </p:nvSpPr>
        <p:spPr>
          <a:xfrm>
            <a:off x="6736080" y="4921885"/>
            <a:ext cx="5073650" cy="1715135"/>
          </a:xfrm>
          <a:prstGeom prst="rect">
            <a:avLst/>
          </a:prstGeom>
          <a:solidFill>
            <a:srgbClr val="2AA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6889750" y="5067300"/>
            <a:ext cx="4894580" cy="1014730"/>
          </a:xfrm>
          <a:prstGeom prst="rect">
            <a:avLst/>
          </a:prstGeom>
          <a:noFill/>
        </p:spPr>
        <p:txBody>
          <a:bodyPr wrap="none" rtlCol="0">
            <a:spAutoFit/>
          </a:bodyPr>
          <a:p>
            <a:pPr algn="l"/>
            <a:r>
              <a:rPr lang="en-US" sz="1000" b="1">
                <a:solidFill>
                  <a:schemeClr val="bg1"/>
                </a:solidFill>
              </a:rPr>
              <a:t>Estabeleça metas realistas. Não tente aprender tudo de uma vez.</a:t>
            </a:r>
            <a:endParaRPr lang="en-US" sz="1000" b="1">
              <a:solidFill>
                <a:schemeClr val="bg1"/>
              </a:solidFill>
            </a:endParaRPr>
          </a:p>
          <a:p>
            <a:pPr algn="l"/>
            <a:r>
              <a:rPr lang="en-US" sz="1000" b="1">
                <a:solidFill>
                  <a:schemeClr val="bg1"/>
                </a:solidFill>
              </a:rPr>
              <a:t> </a:t>
            </a:r>
            <a:endParaRPr lang="en-US" sz="1000" b="1">
              <a:solidFill>
                <a:schemeClr val="bg1"/>
              </a:solidFill>
            </a:endParaRPr>
          </a:p>
          <a:p>
            <a:pPr algn="l"/>
            <a:r>
              <a:rPr lang="en-US" sz="1000" b="1">
                <a:solidFill>
                  <a:schemeClr val="bg1"/>
                </a:solidFill>
              </a:rPr>
              <a:t>Comece com os conceitos básicos e avance gradualmente.</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Crie um cronograma e cumpra-o. Ter um plano o ajudará a se </a:t>
            </a:r>
            <a:endParaRPr lang="en-US" sz="1000" b="1">
              <a:solidFill>
                <a:schemeClr val="bg1"/>
              </a:solidFill>
            </a:endParaRPr>
          </a:p>
          <a:p>
            <a:pPr algn="l"/>
            <a:r>
              <a:rPr lang="en-US" sz="1000" b="1">
                <a:solidFill>
                  <a:schemeClr val="bg1"/>
                </a:solidFill>
              </a:rPr>
              <a:t>manter motivado e no caminho certo.</a:t>
            </a:r>
            <a:endParaRPr lang="en-US" sz="1000" b="1">
              <a:solidFill>
                <a:schemeClr val="bg1"/>
              </a:solidFill>
            </a:endParaRPr>
          </a:p>
        </p:txBody>
      </p:sp>
      <p:sp>
        <p:nvSpPr>
          <p:cNvPr id="36" name="Round Single Corner Rectangle 35"/>
          <p:cNvSpPr/>
          <p:nvPr/>
        </p:nvSpPr>
        <p:spPr>
          <a:xfrm>
            <a:off x="6465570" y="199390"/>
            <a:ext cx="5318125" cy="1506855"/>
          </a:xfrm>
          <a:prstGeom prst="round1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1" name="Picture 10"/>
          <p:cNvPicPr>
            <a:picLocks noChangeAspect="1"/>
          </p:cNvPicPr>
          <p:nvPr/>
        </p:nvPicPr>
        <p:blipFill>
          <a:blip r:embed="rId2"/>
          <a:stretch>
            <a:fillRect/>
          </a:stretch>
        </p:blipFill>
        <p:spPr>
          <a:xfrm>
            <a:off x="11178540" y="328295"/>
            <a:ext cx="475488" cy="475488"/>
          </a:xfrm>
          <a:prstGeom prst="rect">
            <a:avLst/>
          </a:prstGeom>
        </p:spPr>
      </p:pic>
      <p:sp>
        <p:nvSpPr>
          <p:cNvPr id="12" name="Text Box 11"/>
          <p:cNvSpPr txBox="1"/>
          <p:nvPr/>
        </p:nvSpPr>
        <p:spPr>
          <a:xfrm>
            <a:off x="6553200" y="375920"/>
            <a:ext cx="5175885" cy="1014730"/>
          </a:xfrm>
          <a:prstGeom prst="rect">
            <a:avLst/>
          </a:prstGeom>
          <a:noFill/>
        </p:spPr>
        <p:txBody>
          <a:bodyPr wrap="none" rtlCol="0">
            <a:spAutoFit/>
          </a:bodyPr>
          <a:p>
            <a:pPr algn="l"/>
            <a:r>
              <a:rPr lang="en-US" sz="1000" b="1">
                <a:solidFill>
                  <a:schemeClr val="bg1"/>
                </a:solidFill>
              </a:rPr>
              <a:t>Encontre um grupo de estudo. Trabalhar com outras pessoas </a:t>
            </a:r>
            <a:endParaRPr lang="en-US" sz="1000" b="1">
              <a:solidFill>
                <a:schemeClr val="bg1"/>
              </a:solidFill>
            </a:endParaRPr>
          </a:p>
          <a:p>
            <a:pPr algn="l"/>
            <a:r>
              <a:rPr lang="en-US" sz="1000" b="1">
                <a:solidFill>
                  <a:schemeClr val="bg1"/>
                </a:solidFill>
              </a:rPr>
              <a:t>pode ajudá-lo a aprender e resolver problemas.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Não tenha medo de pedir ajuda. Se você ficar preso em um conceito, </a:t>
            </a:r>
            <a:endParaRPr lang="en-US" sz="1000" b="1">
              <a:solidFill>
                <a:schemeClr val="bg1"/>
              </a:solidFill>
            </a:endParaRPr>
          </a:p>
          <a:p>
            <a:pPr algn="l"/>
            <a:r>
              <a:rPr lang="en-US" sz="1000" b="1">
                <a:solidFill>
                  <a:schemeClr val="bg1"/>
                </a:solidFill>
              </a:rPr>
              <a:t>não tenha medo de procurar ajuda do seu instrutor, de um amigo ou</a:t>
            </a:r>
            <a:endParaRPr lang="en-US" sz="1000" b="1">
              <a:solidFill>
                <a:schemeClr val="bg1"/>
              </a:solidFill>
            </a:endParaRPr>
          </a:p>
          <a:p>
            <a:pPr algn="l"/>
            <a:r>
              <a:rPr lang="en-US" sz="1000" b="1">
                <a:solidFill>
                  <a:schemeClr val="bg1"/>
                </a:solidFill>
              </a:rPr>
              <a:t> de um grupo de discussão online.</a:t>
            </a:r>
            <a:endParaRPr lang="en-US" sz="1000" b="1">
              <a:solidFill>
                <a:schemeClr val="bg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2700" y="62230"/>
            <a:ext cx="12076430" cy="6792595"/>
          </a:xfrm>
          <a:prstGeom prst="rect">
            <a:avLst/>
          </a:prstGeom>
        </p:spPr>
      </p:pic>
      <p:sp>
        <p:nvSpPr>
          <p:cNvPr id="6" name="Title 1"/>
          <p:cNvSpPr>
            <a:spLocks noGrp="1"/>
          </p:cNvSpPr>
          <p:nvPr/>
        </p:nvSpPr>
        <p:spPr>
          <a:xfrm>
            <a:off x="3550920" y="62230"/>
            <a:ext cx="85382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Joot’s Serverless Architecture</a:t>
            </a:r>
            <a:r>
              <a:rPr lang="pt-PT" sz="2000" b="1">
                <a:solidFill>
                  <a:schemeClr val="bg1"/>
                </a:solidFill>
              </a:rPr>
              <a:t> (Joot uses for image processing)</a:t>
            </a:r>
            <a:endParaRPr lang="pt-PT" sz="2000" b="1">
              <a:solidFill>
                <a:schemeClr val="bg1"/>
              </a:solidFill>
            </a:endParaRPr>
          </a:p>
        </p:txBody>
      </p:sp>
      <p:pic>
        <p:nvPicPr>
          <p:cNvPr id="9" name="Picture 8"/>
          <p:cNvPicPr>
            <a:picLocks noChangeAspect="1"/>
          </p:cNvPicPr>
          <p:nvPr/>
        </p:nvPicPr>
        <p:blipFill>
          <a:blip r:embed="rId2"/>
          <a:stretch>
            <a:fillRect/>
          </a:stretch>
        </p:blipFill>
        <p:spPr>
          <a:xfrm>
            <a:off x="101600" y="5143500"/>
            <a:ext cx="1553845" cy="1583055"/>
          </a:xfrm>
          <a:prstGeom prst="rect">
            <a:avLst/>
          </a:prstGeom>
        </p:spPr>
      </p:pic>
      <p:sp>
        <p:nvSpPr>
          <p:cNvPr id="16" name="Rectangles 15"/>
          <p:cNvSpPr/>
          <p:nvPr/>
        </p:nvSpPr>
        <p:spPr>
          <a:xfrm>
            <a:off x="7324090" y="617728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555230" y="6227445"/>
            <a:ext cx="4076700" cy="460375"/>
          </a:xfrm>
          <a:prstGeom prst="rect">
            <a:avLst/>
          </a:prstGeom>
          <a:noFill/>
        </p:spPr>
        <p:txBody>
          <a:bodyPr wrap="square" rtlCol="0" anchor="t">
            <a:spAutoFit/>
          </a:bodyPr>
          <a:p>
            <a:r>
              <a:rPr lang="en-US" sz="1200">
                <a:solidFill>
                  <a:schemeClr val="bg1"/>
                </a:solidFill>
                <a:sym typeface="+mn-ea"/>
              </a:rPr>
              <a:t>https://www.serverless.com/blog/serverless-architecture</a:t>
            </a:r>
            <a:endParaRPr lang="en-US" sz="1200">
              <a:solidFill>
                <a:schemeClr val="bg1"/>
              </a:solidFill>
            </a:endParaRPr>
          </a:p>
          <a:p>
            <a:endParaRPr lang="en-US" sz="1200">
              <a:solidFill>
                <a:schemeClr val="bg1"/>
              </a:solidFill>
            </a:endParaRPr>
          </a:p>
        </p:txBody>
      </p:sp>
      <p:sp>
        <p:nvSpPr>
          <p:cNvPr id="4" name="Rectangles 3"/>
          <p:cNvSpPr/>
          <p:nvPr/>
        </p:nvSpPr>
        <p:spPr>
          <a:xfrm>
            <a:off x="3574415" y="384175"/>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25" y="0"/>
            <a:ext cx="12201525" cy="6857365"/>
          </a:xfrm>
          <a:prstGeom prst="rect">
            <a:avLst/>
          </a:prstGeom>
        </p:spPr>
      </p:pic>
      <p:sp>
        <p:nvSpPr>
          <p:cNvPr id="8" name="Rectangles 7"/>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677545" y="2186623"/>
            <a:ext cx="3112135" cy="2225675"/>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AWS CDK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for Java</a:t>
            </a:r>
            <a:br>
              <a:rPr 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and Python</a:t>
            </a:r>
            <a:endParaRPr lang="en-US" altLang="en-US" sz="4800">
              <a:solidFill>
                <a:schemeClr val="bg1"/>
              </a:solidFill>
              <a:latin typeface="Swiss921 BT" panose="020B0806030502050204" charset="0"/>
              <a:cs typeface="Swiss921 BT" panose="020B0806030502050204" charset="0"/>
              <a:sym typeface="+mn-ea"/>
            </a:endParaRPr>
          </a:p>
        </p:txBody>
      </p:sp>
      <p:pic>
        <p:nvPicPr>
          <p:cNvPr id="5" name="Picture 4"/>
          <p:cNvPicPr>
            <a:picLocks noChangeAspect="1"/>
          </p:cNvPicPr>
          <p:nvPr/>
        </p:nvPicPr>
        <p:blipFill>
          <a:blip r:embed="rId3"/>
          <a:stretch>
            <a:fillRect/>
          </a:stretch>
        </p:blipFill>
        <p:spPr>
          <a:xfrm>
            <a:off x="193040" y="271780"/>
            <a:ext cx="1123315" cy="1123315"/>
          </a:xfrm>
          <a:prstGeom prst="rect">
            <a:avLst/>
          </a:prstGeom>
        </p:spPr>
      </p:pic>
      <p:pic>
        <p:nvPicPr>
          <p:cNvPr id="6" name="Picture 5"/>
          <p:cNvPicPr>
            <a:picLocks noChangeAspect="1"/>
          </p:cNvPicPr>
          <p:nvPr/>
        </p:nvPicPr>
        <p:blipFill>
          <a:blip r:embed="rId4"/>
          <a:stretch>
            <a:fillRect/>
          </a:stretch>
        </p:blipFill>
        <p:spPr>
          <a:xfrm>
            <a:off x="1478280" y="271780"/>
            <a:ext cx="1118870" cy="1118870"/>
          </a:xfrm>
          <a:prstGeom prst="rect">
            <a:avLst/>
          </a:prstGeom>
        </p:spPr>
      </p:pic>
      <p:sp>
        <p:nvSpPr>
          <p:cNvPr id="7" name="object 18"/>
          <p:cNvSpPr/>
          <p:nvPr/>
        </p:nvSpPr>
        <p:spPr>
          <a:xfrm>
            <a:off x="2797810" y="394970"/>
            <a:ext cx="701040" cy="815975"/>
          </a:xfrm>
          <a:prstGeom prst="rect">
            <a:avLst/>
          </a:prstGeom>
          <a:blipFill>
            <a:blip r:embed="rId5" cstate="print"/>
            <a:stretch>
              <a:fillRect/>
            </a:stretch>
          </a:blipFill>
        </p:spPr>
        <p:txBody>
          <a:bodyPr wrap="square" lIns="0" tIns="0" rIns="0" bIns="0" rtlCol="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8341360" y="5841365"/>
            <a:ext cx="3601720" cy="82042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1"/>
          <a:stretch>
            <a:fillRect/>
          </a:stretch>
        </p:blipFill>
        <p:spPr>
          <a:xfrm>
            <a:off x="756285" y="3584575"/>
            <a:ext cx="2456815" cy="2456815"/>
          </a:xfrm>
          <a:prstGeom prst="rect">
            <a:avLst/>
          </a:prstGeom>
        </p:spPr>
      </p:pic>
      <p:sp>
        <p:nvSpPr>
          <p:cNvPr id="5" name="Text Box 4"/>
          <p:cNvSpPr txBox="1"/>
          <p:nvPr/>
        </p:nvSpPr>
        <p:spPr>
          <a:xfrm>
            <a:off x="8509000" y="5915660"/>
            <a:ext cx="2928620" cy="306705"/>
          </a:xfrm>
          <a:prstGeom prst="rect">
            <a:avLst/>
          </a:prstGeom>
          <a:noFill/>
        </p:spPr>
        <p:txBody>
          <a:bodyPr wrap="none" rtlCol="0">
            <a:spAutoFit/>
          </a:bodyPr>
          <a:p>
            <a:pPr algn="l"/>
            <a:r>
              <a:rPr lang="en-US" sz="1400">
                <a:solidFill>
                  <a:schemeClr val="bg1"/>
                </a:solidFill>
              </a:rPr>
              <a:t>https://aws.amazon.com/cdk/faqs/</a:t>
            </a:r>
            <a:endParaRPr lang="en-US" sz="1400">
              <a:solidFill>
                <a:schemeClr val="bg1"/>
              </a:solidFill>
            </a:endParaRPr>
          </a:p>
        </p:txBody>
      </p:sp>
      <p:sp>
        <p:nvSpPr>
          <p:cNvPr id="6" name="Text Box 5"/>
          <p:cNvSpPr txBox="1"/>
          <p:nvPr/>
        </p:nvSpPr>
        <p:spPr>
          <a:xfrm>
            <a:off x="8496935" y="6229350"/>
            <a:ext cx="3445510" cy="306705"/>
          </a:xfrm>
          <a:prstGeom prst="rect">
            <a:avLst/>
          </a:prstGeom>
          <a:noFill/>
        </p:spPr>
        <p:txBody>
          <a:bodyPr wrap="square" rtlCol="0">
            <a:spAutoFit/>
          </a:bodyPr>
          <a:p>
            <a:pPr algn="l"/>
            <a:r>
              <a:rPr lang="en-US" sz="1400">
                <a:solidFill>
                  <a:schemeClr val="bg1"/>
                </a:solidFill>
              </a:rPr>
              <a:t>https://aws.amazon.com/cdk/?nc1=h_ls</a:t>
            </a:r>
            <a:endParaRPr lang="en-US" sz="1400">
              <a:solidFill>
                <a:schemeClr val="bg1"/>
              </a:solidFill>
            </a:endParaRPr>
          </a:p>
        </p:txBody>
      </p:sp>
      <p:pic>
        <p:nvPicPr>
          <p:cNvPr id="7" name="Picture 6"/>
          <p:cNvPicPr>
            <a:picLocks noChangeAspect="1"/>
          </p:cNvPicPr>
          <p:nvPr/>
        </p:nvPicPr>
        <p:blipFill>
          <a:blip r:embed="rId2"/>
          <a:stretch>
            <a:fillRect/>
          </a:stretch>
        </p:blipFill>
        <p:spPr>
          <a:xfrm>
            <a:off x="8738870" y="3418840"/>
            <a:ext cx="2520315" cy="1161415"/>
          </a:xfrm>
          <a:prstGeom prst="rect">
            <a:avLst/>
          </a:prstGeom>
        </p:spPr>
      </p:pic>
      <p:sp>
        <p:nvSpPr>
          <p:cNvPr id="8" name="Title 1"/>
          <p:cNvSpPr>
            <a:spLocks noGrp="1"/>
          </p:cNvSpPr>
          <p:nvPr/>
        </p:nvSpPr>
        <p:spPr>
          <a:xfrm>
            <a:off x="382905" y="184150"/>
            <a:ext cx="304101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AWS CDK?</a:t>
            </a:r>
            <a:endParaRPr lang="pt-PT" altLang="en-US" sz="2000" b="1" dirty="0">
              <a:solidFill>
                <a:schemeClr val="bg1"/>
              </a:solidFill>
            </a:endParaRPr>
          </a:p>
        </p:txBody>
      </p:sp>
      <p:sp>
        <p:nvSpPr>
          <p:cNvPr id="9" name="Text Box 8"/>
          <p:cNvSpPr txBox="1"/>
          <p:nvPr/>
        </p:nvSpPr>
        <p:spPr>
          <a:xfrm>
            <a:off x="421640" y="957580"/>
            <a:ext cx="10780395" cy="829945"/>
          </a:xfrm>
          <a:prstGeom prst="rect">
            <a:avLst/>
          </a:prstGeom>
          <a:noFill/>
        </p:spPr>
        <p:txBody>
          <a:bodyPr wrap="square" rtlCol="0" anchor="t">
            <a:spAutoFit/>
          </a:bodyPr>
          <a:p>
            <a:pPr algn="l"/>
            <a:r>
              <a:rPr lang="en-US" sz="1600">
                <a:solidFill>
                  <a:schemeClr val="bg1"/>
                </a:solidFill>
              </a:rPr>
              <a:t>The </a:t>
            </a:r>
            <a:r>
              <a:rPr lang="en-US" sz="1600" b="1">
                <a:solidFill>
                  <a:schemeClr val="bg1"/>
                </a:solidFill>
              </a:rPr>
              <a:t>AWS Cloud Development Kit </a:t>
            </a:r>
            <a:r>
              <a:rPr lang="en-US" sz="1600">
                <a:solidFill>
                  <a:schemeClr val="bg1"/>
                </a:solidFill>
              </a:rPr>
              <a:t>(</a:t>
            </a:r>
            <a:r>
              <a:rPr lang="en-US" sz="1600" b="1">
                <a:solidFill>
                  <a:schemeClr val="bg1"/>
                </a:solidFill>
              </a:rPr>
              <a:t>AWS CDK</a:t>
            </a:r>
            <a:r>
              <a:rPr lang="en-US" sz="1600">
                <a:solidFill>
                  <a:schemeClr val="bg1"/>
                </a:solidFill>
              </a:rPr>
              <a:t>) is an</a:t>
            </a:r>
            <a:r>
              <a:rPr lang="en-US" sz="1600" b="1">
                <a:solidFill>
                  <a:schemeClr val="bg1"/>
                </a:solidFill>
              </a:rPr>
              <a:t> open-source </a:t>
            </a:r>
            <a:r>
              <a:rPr lang="en-US" sz="1600">
                <a:solidFill>
                  <a:schemeClr val="bg1"/>
                </a:solidFill>
              </a:rPr>
              <a:t>software development framework for defining </a:t>
            </a:r>
            <a:r>
              <a:rPr lang="en-US" sz="1600" b="1">
                <a:solidFill>
                  <a:schemeClr val="bg1"/>
                </a:solidFill>
              </a:rPr>
              <a:t>cloud infrastructure as code</a:t>
            </a:r>
            <a:r>
              <a:rPr lang="pt-PT" altLang="en-US" sz="1600" b="1">
                <a:solidFill>
                  <a:schemeClr val="bg1"/>
                </a:solidFill>
              </a:rPr>
              <a:t>(IAC)</a:t>
            </a:r>
            <a:r>
              <a:rPr lang="en-US" sz="1600">
                <a:solidFill>
                  <a:schemeClr val="bg1"/>
                </a:solidFill>
              </a:rPr>
              <a:t> with </a:t>
            </a:r>
            <a:r>
              <a:rPr lang="en-US" sz="1600" b="1">
                <a:solidFill>
                  <a:schemeClr val="bg1"/>
                </a:solidFill>
              </a:rPr>
              <a:t>modern programming languages</a:t>
            </a:r>
            <a:r>
              <a:rPr lang="en-US" sz="1600">
                <a:solidFill>
                  <a:schemeClr val="bg1"/>
                </a:solidFill>
              </a:rPr>
              <a:t> and deploying it through AWS CloudFormation.</a:t>
            </a:r>
            <a:endParaRPr lang="en-US" sz="1600">
              <a:solidFill>
                <a:schemeClr val="bg1"/>
              </a:solidFill>
            </a:endParaRPr>
          </a:p>
        </p:txBody>
      </p:sp>
      <p:sp>
        <p:nvSpPr>
          <p:cNvPr id="3" name="Rectangles 2"/>
          <p:cNvSpPr/>
          <p:nvPr/>
        </p:nvSpPr>
        <p:spPr>
          <a:xfrm>
            <a:off x="497840" y="587375"/>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4" name="Rectangles 3"/>
          <p:cNvSpPr/>
          <p:nvPr/>
        </p:nvSpPr>
        <p:spPr>
          <a:xfrm>
            <a:off x="7209790" y="6081395"/>
            <a:ext cx="4618990" cy="6546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98145" y="226060"/>
            <a:ext cx="1687830" cy="398780"/>
          </a:xfrm>
          <a:prstGeom prst="rect">
            <a:avLst/>
          </a:prstGeom>
          <a:noFill/>
        </p:spPr>
        <p:txBody>
          <a:bodyPr wrap="none" rtlCol="0">
            <a:spAutoFit/>
          </a:bodyPr>
          <a:p>
            <a:r>
              <a:rPr lang="pt-PT" altLang="en-US" sz="2000" b="1">
                <a:solidFill>
                  <a:schemeClr val="bg1"/>
                </a:solidFill>
              </a:rPr>
              <a:t>Demo CDK</a:t>
            </a:r>
            <a:endParaRPr lang="pt-PT" altLang="en-US" sz="2000" b="1">
              <a:solidFill>
                <a:schemeClr val="bg1"/>
              </a:solidFill>
            </a:endParaRPr>
          </a:p>
        </p:txBody>
      </p:sp>
      <p:sp>
        <p:nvSpPr>
          <p:cNvPr id="2" name="Text Box 1"/>
          <p:cNvSpPr txBox="1"/>
          <p:nvPr/>
        </p:nvSpPr>
        <p:spPr>
          <a:xfrm>
            <a:off x="553085" y="1034415"/>
            <a:ext cx="2623185" cy="583565"/>
          </a:xfrm>
          <a:prstGeom prst="rect">
            <a:avLst/>
          </a:prstGeom>
          <a:noFill/>
        </p:spPr>
        <p:txBody>
          <a:bodyPr wrap="square" rtlCol="0">
            <a:spAutoFit/>
          </a:bodyPr>
          <a:p>
            <a:pPr algn="l"/>
            <a:r>
              <a:rPr lang="pt-PT" altLang="en-US" sz="1600">
                <a:solidFill>
                  <a:schemeClr val="bg1"/>
                </a:solidFill>
              </a:rPr>
              <a:t>Clone S3 AWS with CDK</a:t>
            </a:r>
            <a:endParaRPr lang="en-US" sz="1600">
              <a:solidFill>
                <a:schemeClr val="bg1"/>
              </a:solidFill>
            </a:endParaRPr>
          </a:p>
          <a:p>
            <a:endParaRPr lang="en-US" sz="1600">
              <a:solidFill>
                <a:schemeClr val="bg1"/>
              </a:solidFill>
            </a:endParaRPr>
          </a:p>
        </p:txBody>
      </p:sp>
      <p:sp>
        <p:nvSpPr>
          <p:cNvPr id="10" name="Text Box 9"/>
          <p:cNvSpPr txBox="1"/>
          <p:nvPr/>
        </p:nvSpPr>
        <p:spPr>
          <a:xfrm>
            <a:off x="7393940" y="6126480"/>
            <a:ext cx="4234180" cy="275590"/>
          </a:xfrm>
          <a:prstGeom prst="rect">
            <a:avLst/>
          </a:prstGeom>
          <a:noFill/>
        </p:spPr>
        <p:txBody>
          <a:bodyPr wrap="square" rtlCol="0" anchor="t">
            <a:spAutoFit/>
          </a:bodyPr>
          <a:p>
            <a:r>
              <a:rPr lang="en-US" sz="1200">
                <a:solidFill>
                  <a:schemeClr val="bg1"/>
                </a:solidFill>
              </a:rPr>
              <a:t>https://github.com/weder96/aws-image-upload-wsousa</a:t>
            </a:r>
            <a:endParaRPr lang="en-US" sz="1200">
              <a:solidFill>
                <a:schemeClr val="bg1"/>
              </a:solidFill>
            </a:endParaRPr>
          </a:p>
        </p:txBody>
      </p:sp>
      <p:pic>
        <p:nvPicPr>
          <p:cNvPr id="11" name="Picture 10"/>
          <p:cNvPicPr>
            <a:picLocks noChangeAspect="1"/>
          </p:cNvPicPr>
          <p:nvPr/>
        </p:nvPicPr>
        <p:blipFill>
          <a:blip r:embed="rId1"/>
          <a:stretch>
            <a:fillRect/>
          </a:stretch>
        </p:blipFill>
        <p:spPr>
          <a:xfrm>
            <a:off x="6812915" y="76200"/>
            <a:ext cx="5271135" cy="2882900"/>
          </a:xfrm>
          <a:prstGeom prst="rect">
            <a:avLst/>
          </a:prstGeom>
        </p:spPr>
      </p:pic>
      <p:pic>
        <p:nvPicPr>
          <p:cNvPr id="12" name="Picture 11"/>
          <p:cNvPicPr>
            <a:picLocks noChangeAspect="1"/>
          </p:cNvPicPr>
          <p:nvPr/>
        </p:nvPicPr>
        <p:blipFill>
          <a:blip r:embed="rId2"/>
          <a:stretch>
            <a:fillRect/>
          </a:stretch>
        </p:blipFill>
        <p:spPr>
          <a:xfrm>
            <a:off x="564515" y="2806065"/>
            <a:ext cx="8919210" cy="3012440"/>
          </a:xfrm>
          <a:prstGeom prst="rect">
            <a:avLst/>
          </a:prstGeom>
        </p:spPr>
      </p:pic>
      <p:sp>
        <p:nvSpPr>
          <p:cNvPr id="13" name="Text Box 12"/>
          <p:cNvSpPr txBox="1"/>
          <p:nvPr/>
        </p:nvSpPr>
        <p:spPr>
          <a:xfrm>
            <a:off x="7330440" y="6397625"/>
            <a:ext cx="4291965" cy="275590"/>
          </a:xfrm>
          <a:prstGeom prst="rect">
            <a:avLst/>
          </a:prstGeom>
          <a:noFill/>
        </p:spPr>
        <p:txBody>
          <a:bodyPr wrap="square" rtlCol="0" anchor="t">
            <a:spAutoFit/>
          </a:bodyPr>
          <a:p>
            <a:r>
              <a:rPr lang="en-US" sz="1200">
                <a:solidFill>
                  <a:schemeClr val="bg1"/>
                </a:solidFill>
              </a:rPr>
              <a:t>https://github.com/weder96/presentationCampusParty2022</a:t>
            </a:r>
            <a:endParaRPr lang="en-US" sz="1200">
              <a:solidFill>
                <a:schemeClr val="bg1"/>
              </a:solidFill>
            </a:endParaRPr>
          </a:p>
        </p:txBody>
      </p:sp>
      <p:pic>
        <p:nvPicPr>
          <p:cNvPr id="5" name="Picture 4"/>
          <p:cNvPicPr>
            <a:picLocks noChangeAspect="1"/>
          </p:cNvPicPr>
          <p:nvPr/>
        </p:nvPicPr>
        <p:blipFill>
          <a:blip r:embed="rId3"/>
          <a:stretch>
            <a:fillRect/>
          </a:stretch>
        </p:blipFill>
        <p:spPr>
          <a:xfrm>
            <a:off x="9669780" y="3523615"/>
            <a:ext cx="1952625" cy="1971675"/>
          </a:xfrm>
          <a:prstGeom prst="rect">
            <a:avLst/>
          </a:prstGeom>
        </p:spPr>
      </p:pic>
      <p:sp>
        <p:nvSpPr>
          <p:cNvPr id="6" name="Rectangles 5"/>
          <p:cNvSpPr/>
          <p:nvPr/>
        </p:nvSpPr>
        <p:spPr>
          <a:xfrm>
            <a:off x="497840" y="587375"/>
            <a:ext cx="18196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98145" y="226060"/>
            <a:ext cx="2122805" cy="398780"/>
          </a:xfrm>
          <a:prstGeom prst="rect">
            <a:avLst/>
          </a:prstGeom>
          <a:noFill/>
        </p:spPr>
        <p:txBody>
          <a:bodyPr wrap="none" rtlCol="0">
            <a:spAutoFit/>
          </a:bodyPr>
          <a:p>
            <a:pPr algn="l"/>
            <a:r>
              <a:rPr lang="pt-PT" altLang="en-US" sz="2000" b="1">
                <a:solidFill>
                  <a:schemeClr val="bg1"/>
                </a:solidFill>
              </a:rPr>
              <a:t>CDK Lifecycle</a:t>
            </a:r>
            <a:endParaRPr lang="pt-PT" altLang="en-US" sz="2000" b="1">
              <a:solidFill>
                <a:schemeClr val="bg1"/>
              </a:solidFill>
            </a:endParaRPr>
          </a:p>
        </p:txBody>
      </p:sp>
      <p:sp>
        <p:nvSpPr>
          <p:cNvPr id="6" name="Rectangles 5"/>
          <p:cNvSpPr/>
          <p:nvPr/>
        </p:nvSpPr>
        <p:spPr>
          <a:xfrm>
            <a:off x="514350" y="587375"/>
            <a:ext cx="2276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 name="Picture 6"/>
          <p:cNvPicPr>
            <a:picLocks noChangeAspect="1"/>
          </p:cNvPicPr>
          <p:nvPr/>
        </p:nvPicPr>
        <p:blipFill>
          <a:blip r:embed="rId1"/>
          <a:stretch>
            <a:fillRect/>
          </a:stretch>
        </p:blipFill>
        <p:spPr>
          <a:xfrm>
            <a:off x="549910" y="1050925"/>
            <a:ext cx="11157585" cy="348678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98145" y="226060"/>
            <a:ext cx="3028950" cy="398780"/>
          </a:xfrm>
          <a:prstGeom prst="rect">
            <a:avLst/>
          </a:prstGeom>
          <a:noFill/>
        </p:spPr>
        <p:txBody>
          <a:bodyPr wrap="none" rtlCol="0">
            <a:spAutoFit/>
          </a:bodyPr>
          <a:p>
            <a:pPr algn="l"/>
            <a:r>
              <a:rPr lang="pt-PT" altLang="en-US" sz="2000" b="1">
                <a:solidFill>
                  <a:schemeClr val="bg1"/>
                </a:solidFill>
              </a:rPr>
              <a:t>CDK Code Structure</a:t>
            </a:r>
            <a:endParaRPr lang="pt-PT" altLang="en-US" sz="2000" b="1">
              <a:solidFill>
                <a:schemeClr val="bg1"/>
              </a:solidFill>
            </a:endParaRPr>
          </a:p>
        </p:txBody>
      </p:sp>
      <p:sp>
        <p:nvSpPr>
          <p:cNvPr id="6" name="Rectangles 5"/>
          <p:cNvSpPr/>
          <p:nvPr/>
        </p:nvSpPr>
        <p:spPr>
          <a:xfrm>
            <a:off x="497840" y="587375"/>
            <a:ext cx="36484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5" name="Rounded Rectangle 14"/>
          <p:cNvSpPr/>
          <p:nvPr/>
        </p:nvSpPr>
        <p:spPr>
          <a:xfrm>
            <a:off x="645795" y="2910205"/>
            <a:ext cx="2142490" cy="627380"/>
          </a:xfrm>
          <a:prstGeom prst="roundRect">
            <a:avLst/>
          </a:prstGeom>
          <a:solidFill>
            <a:srgbClr val="527F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1391920" y="3086100"/>
            <a:ext cx="524510" cy="275590"/>
          </a:xfrm>
          <a:prstGeom prst="rect">
            <a:avLst/>
          </a:prstGeom>
          <a:noFill/>
        </p:spPr>
        <p:txBody>
          <a:bodyPr wrap="none" rtlCol="0">
            <a:spAutoFit/>
          </a:bodyPr>
          <a:p>
            <a:r>
              <a:rPr lang="pt-PT" altLang="en-US" sz="1200" b="1">
                <a:solidFill>
                  <a:schemeClr val="bg1"/>
                </a:solidFill>
              </a:rPr>
              <a:t>APP</a:t>
            </a:r>
            <a:endParaRPr lang="pt-PT" altLang="en-US" sz="1200" b="1">
              <a:solidFill>
                <a:schemeClr val="bg1"/>
              </a:solidFill>
            </a:endParaRPr>
          </a:p>
        </p:txBody>
      </p:sp>
      <p:sp>
        <p:nvSpPr>
          <p:cNvPr id="4" name="Rounded Rectangle 3"/>
          <p:cNvSpPr/>
          <p:nvPr/>
        </p:nvSpPr>
        <p:spPr>
          <a:xfrm>
            <a:off x="3596640" y="1205865"/>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4038600" y="1381760"/>
            <a:ext cx="1148715" cy="275590"/>
          </a:xfrm>
          <a:prstGeom prst="rect">
            <a:avLst/>
          </a:prstGeom>
          <a:noFill/>
        </p:spPr>
        <p:txBody>
          <a:bodyPr wrap="none" rtlCol="0">
            <a:spAutoFit/>
          </a:bodyPr>
          <a:p>
            <a:r>
              <a:rPr lang="pt-PT" altLang="en-US" sz="1200" b="1">
                <a:solidFill>
                  <a:schemeClr val="bg1"/>
                </a:solidFill>
              </a:rPr>
              <a:t>Stack(DEV)</a:t>
            </a:r>
            <a:endParaRPr lang="pt-PT" altLang="en-US" sz="1200" b="1">
              <a:solidFill>
                <a:schemeClr val="bg1"/>
              </a:solidFill>
            </a:endParaRPr>
          </a:p>
        </p:txBody>
      </p:sp>
      <p:sp>
        <p:nvSpPr>
          <p:cNvPr id="8" name="Rounded Rectangle 7"/>
          <p:cNvSpPr/>
          <p:nvPr/>
        </p:nvSpPr>
        <p:spPr>
          <a:xfrm>
            <a:off x="3655060" y="4793615"/>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4038600" y="4969510"/>
            <a:ext cx="1155700" cy="275590"/>
          </a:xfrm>
          <a:prstGeom prst="rect">
            <a:avLst/>
          </a:prstGeom>
          <a:noFill/>
        </p:spPr>
        <p:txBody>
          <a:bodyPr wrap="none" rtlCol="0">
            <a:spAutoFit/>
          </a:bodyPr>
          <a:p>
            <a:r>
              <a:rPr lang="pt-PT" altLang="en-US" sz="1200" b="1">
                <a:solidFill>
                  <a:schemeClr val="bg1"/>
                </a:solidFill>
              </a:rPr>
              <a:t>Stack(PRD)</a:t>
            </a:r>
            <a:endParaRPr lang="pt-PT" altLang="en-US" sz="1200" b="1">
              <a:solidFill>
                <a:schemeClr val="bg1"/>
              </a:solidFill>
            </a:endParaRPr>
          </a:p>
        </p:txBody>
      </p:sp>
      <p:sp>
        <p:nvSpPr>
          <p:cNvPr id="11" name="Rounded Rectangle 10"/>
          <p:cNvSpPr/>
          <p:nvPr/>
        </p:nvSpPr>
        <p:spPr>
          <a:xfrm>
            <a:off x="3596640" y="2954020"/>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3980180" y="3129915"/>
            <a:ext cx="1129030" cy="275590"/>
          </a:xfrm>
          <a:prstGeom prst="rect">
            <a:avLst/>
          </a:prstGeom>
          <a:noFill/>
        </p:spPr>
        <p:txBody>
          <a:bodyPr wrap="none" rtlCol="0">
            <a:spAutoFit/>
          </a:bodyPr>
          <a:p>
            <a:r>
              <a:rPr lang="pt-PT" altLang="en-US" sz="1200" b="1">
                <a:solidFill>
                  <a:schemeClr val="bg1"/>
                </a:solidFill>
              </a:rPr>
              <a:t>Stack(UAT)</a:t>
            </a:r>
            <a:endParaRPr lang="pt-PT" altLang="en-US" sz="1200" b="1">
              <a:solidFill>
                <a:schemeClr val="bg1"/>
              </a:solidFill>
            </a:endParaRPr>
          </a:p>
        </p:txBody>
      </p:sp>
      <p:sp>
        <p:nvSpPr>
          <p:cNvPr id="13" name="Rounded Rectangle 12"/>
          <p:cNvSpPr/>
          <p:nvPr/>
        </p:nvSpPr>
        <p:spPr>
          <a:xfrm>
            <a:off x="6821170" y="120332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Text Box 13"/>
          <p:cNvSpPr txBox="1"/>
          <p:nvPr/>
        </p:nvSpPr>
        <p:spPr>
          <a:xfrm>
            <a:off x="7376795" y="1379220"/>
            <a:ext cx="1018540" cy="275590"/>
          </a:xfrm>
          <a:prstGeom prst="rect">
            <a:avLst/>
          </a:prstGeom>
          <a:noFill/>
        </p:spPr>
        <p:txBody>
          <a:bodyPr wrap="none" rtlCol="0">
            <a:spAutoFit/>
          </a:bodyPr>
          <a:p>
            <a:r>
              <a:rPr lang="pt-PT" altLang="en-US" sz="1200" b="1">
                <a:solidFill>
                  <a:schemeClr val="bg1"/>
                </a:solidFill>
              </a:rPr>
              <a:t>Construct</a:t>
            </a:r>
            <a:endParaRPr lang="pt-PT" altLang="en-US" sz="1200" b="1">
              <a:solidFill>
                <a:schemeClr val="bg1"/>
              </a:solidFill>
            </a:endParaRPr>
          </a:p>
        </p:txBody>
      </p:sp>
      <p:sp>
        <p:nvSpPr>
          <p:cNvPr id="16" name="Rounded Rectangle 15"/>
          <p:cNvSpPr/>
          <p:nvPr/>
        </p:nvSpPr>
        <p:spPr>
          <a:xfrm>
            <a:off x="6906895" y="569976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7290435" y="587565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18" name="Rounded Rectangle 17"/>
          <p:cNvSpPr/>
          <p:nvPr/>
        </p:nvSpPr>
        <p:spPr>
          <a:xfrm>
            <a:off x="9859645" y="124396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10243185" y="141986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cxnSp>
        <p:nvCxnSpPr>
          <p:cNvPr id="34" name="Straight Connector 33"/>
          <p:cNvCxnSpPr/>
          <p:nvPr/>
        </p:nvCxnSpPr>
        <p:spPr>
          <a:xfrm>
            <a:off x="6457315" y="88011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432290" y="91186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6900545" y="402653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7284085" y="420243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25" name="Rounded Rectangle 24"/>
          <p:cNvSpPr/>
          <p:nvPr/>
        </p:nvSpPr>
        <p:spPr>
          <a:xfrm>
            <a:off x="6875145" y="250571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7258685" y="268160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27" name="Rounded Rectangle 26"/>
          <p:cNvSpPr/>
          <p:nvPr/>
        </p:nvSpPr>
        <p:spPr>
          <a:xfrm>
            <a:off x="9681210" y="333692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10064750" y="351282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31" name="Rounded Rectangle 30"/>
          <p:cNvSpPr/>
          <p:nvPr/>
        </p:nvSpPr>
        <p:spPr>
          <a:xfrm>
            <a:off x="9719945" y="496951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10103485" y="514540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cxnSp>
        <p:nvCxnSpPr>
          <p:cNvPr id="33" name="Curved Connector 32"/>
          <p:cNvCxnSpPr>
            <a:stCxn id="15" idx="0"/>
          </p:cNvCxnSpPr>
          <p:nvPr/>
        </p:nvCxnSpPr>
        <p:spPr>
          <a:xfrm rot="16200000">
            <a:off x="1934210" y="1247775"/>
            <a:ext cx="1445260" cy="187960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15" idx="2"/>
            <a:endCxn id="8" idx="1"/>
          </p:cNvCxnSpPr>
          <p:nvPr/>
        </p:nvCxnSpPr>
        <p:spPr>
          <a:xfrm rot="5400000" flipV="1">
            <a:off x="1901190" y="3353435"/>
            <a:ext cx="1569720" cy="193802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6" name="Curved Connector 35"/>
          <p:cNvCxnSpPr/>
          <p:nvPr/>
        </p:nvCxnSpPr>
        <p:spPr>
          <a:xfrm>
            <a:off x="2788285" y="3283585"/>
            <a:ext cx="808355" cy="3175"/>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089275" y="90551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Curved Connector 38"/>
          <p:cNvCxnSpPr>
            <a:endCxn id="23" idx="1"/>
          </p:cNvCxnSpPr>
          <p:nvPr/>
        </p:nvCxnSpPr>
        <p:spPr>
          <a:xfrm>
            <a:off x="5693410" y="3361690"/>
            <a:ext cx="1207135" cy="978535"/>
          </a:xfrm>
          <a:prstGeom prst="curvedConnector3">
            <a:avLst>
              <a:gd name="adj1" fmla="val 50026"/>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0" name="Curved Connector 39"/>
          <p:cNvCxnSpPr>
            <a:stCxn id="4" idx="3"/>
            <a:endCxn id="13" idx="1"/>
          </p:cNvCxnSpPr>
          <p:nvPr/>
        </p:nvCxnSpPr>
        <p:spPr>
          <a:xfrm flipV="1">
            <a:off x="5739130" y="1517015"/>
            <a:ext cx="1082040" cy="2540"/>
          </a:xfrm>
          <a:prstGeom prst="curvedConnector3">
            <a:avLst>
              <a:gd name="adj1" fmla="val 50000"/>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1" name="Curved Connector 40"/>
          <p:cNvCxnSpPr/>
          <p:nvPr/>
        </p:nvCxnSpPr>
        <p:spPr>
          <a:xfrm>
            <a:off x="5797550" y="5245100"/>
            <a:ext cx="1109345" cy="905510"/>
          </a:xfrm>
          <a:prstGeom prst="curvedConnector3">
            <a:avLst>
              <a:gd name="adj1" fmla="val 50029"/>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2" name="Curved Connector 41"/>
          <p:cNvCxnSpPr>
            <a:endCxn id="25" idx="1"/>
          </p:cNvCxnSpPr>
          <p:nvPr/>
        </p:nvCxnSpPr>
        <p:spPr>
          <a:xfrm flipV="1">
            <a:off x="5719445" y="2819400"/>
            <a:ext cx="1155700" cy="521335"/>
          </a:xfrm>
          <a:prstGeom prst="curvedConnector3">
            <a:avLst>
              <a:gd name="adj1" fmla="val 50055"/>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3" name="Curved Connector 42"/>
          <p:cNvCxnSpPr>
            <a:endCxn id="18" idx="1"/>
          </p:cNvCxnSpPr>
          <p:nvPr/>
        </p:nvCxnSpPr>
        <p:spPr>
          <a:xfrm>
            <a:off x="8941435" y="1551305"/>
            <a:ext cx="918210" cy="6350"/>
          </a:xfrm>
          <a:prstGeom prst="curvedConnector3">
            <a:avLst>
              <a:gd name="adj1" fmla="val 50069"/>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4" name="Curved Connector 43"/>
          <p:cNvCxnSpPr>
            <a:endCxn id="27" idx="0"/>
          </p:cNvCxnSpPr>
          <p:nvPr/>
        </p:nvCxnSpPr>
        <p:spPr>
          <a:xfrm rot="5400000" flipV="1">
            <a:off x="8938260" y="1522730"/>
            <a:ext cx="1817370" cy="1811020"/>
          </a:xfrm>
          <a:prstGeom prst="curvedConnector3">
            <a:avLst>
              <a:gd name="adj1" fmla="val 50035"/>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5" name="Curved Connector 44"/>
          <p:cNvCxnSpPr>
            <a:endCxn id="31" idx="0"/>
          </p:cNvCxnSpPr>
          <p:nvPr/>
        </p:nvCxnSpPr>
        <p:spPr>
          <a:xfrm>
            <a:off x="9043035" y="4337050"/>
            <a:ext cx="1748155" cy="63246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6" name="Curved Connector 45"/>
          <p:cNvCxnSpPr>
            <a:endCxn id="31" idx="1"/>
          </p:cNvCxnSpPr>
          <p:nvPr/>
        </p:nvCxnSpPr>
        <p:spPr>
          <a:xfrm rot="16200000">
            <a:off x="9020175" y="5312410"/>
            <a:ext cx="728980" cy="67056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sp>
        <p:nvSpPr>
          <p:cNvPr id="47" name="Text Box 46"/>
          <p:cNvSpPr txBox="1"/>
          <p:nvPr/>
        </p:nvSpPr>
        <p:spPr>
          <a:xfrm>
            <a:off x="283210" y="5576570"/>
            <a:ext cx="2054860" cy="645160"/>
          </a:xfrm>
          <a:prstGeom prst="rect">
            <a:avLst/>
          </a:prstGeom>
          <a:noFill/>
        </p:spPr>
        <p:txBody>
          <a:bodyPr wrap="none" rtlCol="0">
            <a:spAutoFit/>
          </a:bodyPr>
          <a:p>
            <a:pPr algn="l"/>
            <a:r>
              <a:rPr lang="en-US" sz="1200">
                <a:solidFill>
                  <a:schemeClr val="bg1"/>
                </a:solidFill>
              </a:rPr>
              <a:t>Executable program</a:t>
            </a:r>
            <a:endParaRPr lang="en-US" sz="1200">
              <a:solidFill>
                <a:schemeClr val="bg1"/>
              </a:solidFill>
            </a:endParaRPr>
          </a:p>
          <a:p>
            <a:pPr algn="l"/>
            <a:r>
              <a:rPr lang="en-US" sz="1200">
                <a:solidFill>
                  <a:schemeClr val="bg1"/>
                </a:solidFill>
              </a:rPr>
              <a:t>Used to render and deploy </a:t>
            </a:r>
            <a:endParaRPr lang="en-US" sz="1200">
              <a:solidFill>
                <a:schemeClr val="bg1"/>
              </a:solidFill>
            </a:endParaRPr>
          </a:p>
          <a:p>
            <a:pPr algn="l"/>
            <a:r>
              <a:rPr lang="en-US" sz="1200">
                <a:solidFill>
                  <a:schemeClr val="bg1"/>
                </a:solidFill>
              </a:rPr>
              <a:t>cfn templates</a:t>
            </a:r>
            <a:endParaRPr lang="en-US" sz="1200">
              <a:solidFill>
                <a:schemeClr val="bg1"/>
              </a:solidFill>
            </a:endParaRPr>
          </a:p>
        </p:txBody>
      </p:sp>
      <p:sp>
        <p:nvSpPr>
          <p:cNvPr id="48" name="Text Box 47"/>
          <p:cNvSpPr txBox="1"/>
          <p:nvPr/>
        </p:nvSpPr>
        <p:spPr>
          <a:xfrm>
            <a:off x="1057910" y="764540"/>
            <a:ext cx="858520" cy="368300"/>
          </a:xfrm>
          <a:prstGeom prst="rect">
            <a:avLst/>
          </a:prstGeom>
          <a:noFill/>
        </p:spPr>
        <p:txBody>
          <a:bodyPr wrap="square" rtlCol="0" anchor="t">
            <a:spAutoFit/>
          </a:bodyPr>
          <a:p>
            <a:r>
              <a:rPr lang="en-US" b="1">
                <a:solidFill>
                  <a:schemeClr val="bg1"/>
                </a:solidFill>
              </a:rPr>
              <a:t>Apps</a:t>
            </a:r>
            <a:endParaRPr lang="en-US" b="1">
              <a:solidFill>
                <a:schemeClr val="bg1"/>
              </a:solidFill>
            </a:endParaRPr>
          </a:p>
        </p:txBody>
      </p:sp>
      <p:sp>
        <p:nvSpPr>
          <p:cNvPr id="49" name="Text Box 48"/>
          <p:cNvSpPr txBox="1"/>
          <p:nvPr/>
        </p:nvSpPr>
        <p:spPr>
          <a:xfrm>
            <a:off x="4262120" y="766445"/>
            <a:ext cx="1043305" cy="368300"/>
          </a:xfrm>
          <a:prstGeom prst="rect">
            <a:avLst/>
          </a:prstGeom>
          <a:noFill/>
        </p:spPr>
        <p:txBody>
          <a:bodyPr wrap="square" rtlCol="0" anchor="t">
            <a:spAutoFit/>
          </a:bodyPr>
          <a:p>
            <a:r>
              <a:rPr lang="pt-PT" altLang="en-US" b="1">
                <a:solidFill>
                  <a:schemeClr val="bg1"/>
                </a:solidFill>
              </a:rPr>
              <a:t>Stacks</a:t>
            </a:r>
            <a:endParaRPr lang="pt-PT" altLang="en-US" b="1">
              <a:solidFill>
                <a:schemeClr val="bg1"/>
              </a:solidFill>
            </a:endParaRPr>
          </a:p>
        </p:txBody>
      </p:sp>
      <p:sp>
        <p:nvSpPr>
          <p:cNvPr id="50" name="Text Box 49"/>
          <p:cNvSpPr txBox="1"/>
          <p:nvPr/>
        </p:nvSpPr>
        <p:spPr>
          <a:xfrm>
            <a:off x="7113270" y="769620"/>
            <a:ext cx="1497330" cy="368300"/>
          </a:xfrm>
          <a:prstGeom prst="rect">
            <a:avLst/>
          </a:prstGeom>
          <a:noFill/>
        </p:spPr>
        <p:txBody>
          <a:bodyPr wrap="square" rtlCol="0" anchor="t">
            <a:spAutoFit/>
          </a:bodyPr>
          <a:p>
            <a:r>
              <a:rPr lang="pt-PT" altLang="en-US" b="1">
                <a:solidFill>
                  <a:schemeClr val="bg1"/>
                </a:solidFill>
                <a:sym typeface="+mn-ea"/>
              </a:rPr>
              <a:t>Construct</a:t>
            </a:r>
            <a:endParaRPr lang="pt-PT" altLang="en-US" b="1">
              <a:solidFill>
                <a:schemeClr val="bg1"/>
              </a:solidFill>
            </a:endParaRPr>
          </a:p>
        </p:txBody>
      </p:sp>
      <p:sp>
        <p:nvSpPr>
          <p:cNvPr id="51" name="Text Box 50"/>
          <p:cNvSpPr txBox="1"/>
          <p:nvPr/>
        </p:nvSpPr>
        <p:spPr>
          <a:xfrm>
            <a:off x="10175875" y="769620"/>
            <a:ext cx="1572895" cy="368300"/>
          </a:xfrm>
          <a:prstGeom prst="rect">
            <a:avLst/>
          </a:prstGeom>
          <a:noFill/>
        </p:spPr>
        <p:txBody>
          <a:bodyPr wrap="square" rtlCol="0" anchor="t">
            <a:spAutoFit/>
          </a:bodyPr>
          <a:p>
            <a:r>
              <a:rPr lang="pt-PT" altLang="en-US" b="1">
                <a:solidFill>
                  <a:schemeClr val="bg1"/>
                </a:solidFill>
                <a:sym typeface="+mn-ea"/>
              </a:rPr>
              <a:t>Construct</a:t>
            </a:r>
            <a:endParaRPr lang="pt-PT" altLang="en-US" b="1">
              <a:solidFill>
                <a:schemeClr val="bg1"/>
              </a:solidFill>
            </a:endParaRPr>
          </a:p>
        </p:txBody>
      </p:sp>
      <p:sp>
        <p:nvSpPr>
          <p:cNvPr id="52" name="Text Box 51"/>
          <p:cNvSpPr txBox="1"/>
          <p:nvPr/>
        </p:nvSpPr>
        <p:spPr>
          <a:xfrm>
            <a:off x="3684270" y="5681980"/>
            <a:ext cx="2436495" cy="460375"/>
          </a:xfrm>
          <a:prstGeom prst="rect">
            <a:avLst/>
          </a:prstGeom>
          <a:noFill/>
        </p:spPr>
        <p:txBody>
          <a:bodyPr wrap="none" rtlCol="0">
            <a:spAutoFit/>
          </a:bodyPr>
          <a:p>
            <a:pPr algn="l"/>
            <a:r>
              <a:rPr lang="en-US" sz="1200">
                <a:solidFill>
                  <a:schemeClr val="bg1"/>
                </a:solidFill>
              </a:rPr>
              <a:t>Deployable unit</a:t>
            </a:r>
            <a:endParaRPr lang="en-US" sz="1200">
              <a:solidFill>
                <a:schemeClr val="bg1"/>
              </a:solidFill>
            </a:endParaRPr>
          </a:p>
          <a:p>
            <a:pPr algn="l"/>
            <a:r>
              <a:rPr lang="en-US" sz="1200">
                <a:solidFill>
                  <a:schemeClr val="bg1"/>
                </a:solidFill>
              </a:rPr>
              <a:t>Knows about region and account</a:t>
            </a:r>
            <a:endParaRPr lang="en-US" sz="1200">
              <a:solidFill>
                <a:schemeClr val="bg1"/>
              </a:solidFill>
            </a:endParaRPr>
          </a:p>
        </p:txBody>
      </p:sp>
      <p:sp>
        <p:nvSpPr>
          <p:cNvPr id="53" name="Text Box 52"/>
          <p:cNvSpPr txBox="1"/>
          <p:nvPr/>
        </p:nvSpPr>
        <p:spPr>
          <a:xfrm>
            <a:off x="9399905" y="5885815"/>
            <a:ext cx="2770505" cy="460375"/>
          </a:xfrm>
          <a:prstGeom prst="rect">
            <a:avLst/>
          </a:prstGeom>
          <a:noFill/>
        </p:spPr>
        <p:txBody>
          <a:bodyPr wrap="none" rtlCol="0">
            <a:spAutoFit/>
          </a:bodyPr>
          <a:p>
            <a:pPr algn="l"/>
            <a:r>
              <a:rPr lang="en-US" sz="1200">
                <a:solidFill>
                  <a:schemeClr val="bg1"/>
                </a:solidFill>
              </a:rPr>
              <a:t>Representations of AWS resources</a:t>
            </a:r>
            <a:endParaRPr lang="en-US" sz="1200">
              <a:solidFill>
                <a:schemeClr val="bg1"/>
              </a:solidFill>
            </a:endParaRPr>
          </a:p>
          <a:p>
            <a:pPr algn="l"/>
            <a:r>
              <a:rPr lang="en-US" sz="1200">
                <a:solidFill>
                  <a:schemeClr val="bg1"/>
                </a:solidFill>
              </a:rPr>
              <a:t>Can form a hierarchical tree structure</a:t>
            </a:r>
            <a:endParaRPr lang="en-US" sz="1200">
              <a:solidFill>
                <a:schemeClr val="bg1"/>
              </a:solidFill>
            </a:endParaRPr>
          </a:p>
        </p:txBody>
      </p:sp>
      <p:cxnSp>
        <p:nvCxnSpPr>
          <p:cNvPr id="54" name="Curved Connector 53"/>
          <p:cNvCxnSpPr>
            <a:endCxn id="27" idx="1"/>
          </p:cNvCxnSpPr>
          <p:nvPr/>
        </p:nvCxnSpPr>
        <p:spPr>
          <a:xfrm rot="16200000">
            <a:off x="9030335" y="3669030"/>
            <a:ext cx="668655" cy="631825"/>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8841105" y="6299835"/>
            <a:ext cx="3218815" cy="3371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1"/>
          <a:stretch>
            <a:fillRect/>
          </a:stretch>
        </p:blipFill>
        <p:spPr>
          <a:xfrm>
            <a:off x="11547475" y="758825"/>
            <a:ext cx="483870" cy="483870"/>
          </a:xfrm>
          <a:prstGeom prst="rect">
            <a:avLst/>
          </a:prstGeom>
        </p:spPr>
      </p:pic>
      <p:sp>
        <p:nvSpPr>
          <p:cNvPr id="5" name="Text Box 4"/>
          <p:cNvSpPr txBox="1"/>
          <p:nvPr/>
        </p:nvSpPr>
        <p:spPr>
          <a:xfrm>
            <a:off x="8926195" y="6330315"/>
            <a:ext cx="3105150" cy="275590"/>
          </a:xfrm>
          <a:prstGeom prst="rect">
            <a:avLst/>
          </a:prstGeom>
          <a:noFill/>
        </p:spPr>
        <p:txBody>
          <a:bodyPr wrap="none" rtlCol="0">
            <a:spAutoFit/>
          </a:bodyPr>
          <a:p>
            <a:pPr algn="l"/>
            <a:r>
              <a:rPr lang="en-US" sz="1200">
                <a:solidFill>
                  <a:schemeClr val="bg1"/>
                </a:solidFill>
              </a:rPr>
              <a:t>https://github.com/weder96/poc-cd</a:t>
            </a:r>
            <a:r>
              <a:rPr lang="pt-PT" altLang="en-US" sz="1200">
                <a:solidFill>
                  <a:schemeClr val="bg1"/>
                </a:solidFill>
              </a:rPr>
              <a:t>1</a:t>
            </a:r>
            <a:r>
              <a:rPr lang="en-US" sz="1200">
                <a:solidFill>
                  <a:schemeClr val="bg1"/>
                </a:solidFill>
              </a:rPr>
              <a:t>k-java</a:t>
            </a:r>
            <a:endParaRPr lang="en-US" sz="1200">
              <a:solidFill>
                <a:schemeClr val="bg1"/>
              </a:solidFill>
            </a:endParaRPr>
          </a:p>
        </p:txBody>
      </p:sp>
      <p:pic>
        <p:nvPicPr>
          <p:cNvPr id="7" name="Picture 6"/>
          <p:cNvPicPr>
            <a:picLocks noChangeAspect="1"/>
          </p:cNvPicPr>
          <p:nvPr/>
        </p:nvPicPr>
        <p:blipFill>
          <a:blip r:embed="rId2"/>
          <a:stretch>
            <a:fillRect/>
          </a:stretch>
        </p:blipFill>
        <p:spPr>
          <a:xfrm>
            <a:off x="11062335" y="40640"/>
            <a:ext cx="1099185" cy="506730"/>
          </a:xfrm>
          <a:prstGeom prst="rect">
            <a:avLst/>
          </a:prstGeom>
        </p:spPr>
      </p:pic>
      <p:sp>
        <p:nvSpPr>
          <p:cNvPr id="8" name="Title 1"/>
          <p:cNvSpPr>
            <a:spLocks noGrp="1"/>
          </p:cNvSpPr>
          <p:nvPr/>
        </p:nvSpPr>
        <p:spPr>
          <a:xfrm>
            <a:off x="393065" y="150495"/>
            <a:ext cx="8103235" cy="43688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Proof of Concepts  AWS CDK - CRUD </a:t>
            </a:r>
            <a:endParaRPr lang="pt-PT" altLang="en-US" sz="2000" b="1" dirty="0">
              <a:solidFill>
                <a:schemeClr val="bg1"/>
              </a:solidFill>
            </a:endParaRPr>
          </a:p>
        </p:txBody>
      </p:sp>
      <p:sp>
        <p:nvSpPr>
          <p:cNvPr id="54" name="Rectangle 53"/>
          <p:cNvSpPr/>
          <p:nvPr/>
        </p:nvSpPr>
        <p:spPr>
          <a:xfrm>
            <a:off x="4336415" y="94996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10" name="TextBox 16"/>
          <p:cNvSpPr txBox="1">
            <a:spLocks noChangeArrowheads="1"/>
          </p:cNvSpPr>
          <p:nvPr/>
        </p:nvSpPr>
        <p:spPr bwMode="auto">
          <a:xfrm>
            <a:off x="4333875" y="147637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3114" y="10521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7"/>
          <p:cNvSpPr txBox="1">
            <a:spLocks noChangeArrowheads="1"/>
          </p:cNvSpPr>
          <p:nvPr/>
        </p:nvSpPr>
        <p:spPr bwMode="auto">
          <a:xfrm>
            <a:off x="5817235" y="150114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0750" y="10433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Arrow Connector 17"/>
          <p:cNvCxnSpPr/>
          <p:nvPr/>
        </p:nvCxnSpPr>
        <p:spPr>
          <a:xfrm>
            <a:off x="2959735" y="1402715"/>
            <a:ext cx="12185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1" name="TextBox 17"/>
          <p:cNvSpPr txBox="1">
            <a:spLocks noChangeArrowheads="1"/>
          </p:cNvSpPr>
          <p:nvPr/>
        </p:nvSpPr>
        <p:spPr bwMode="auto">
          <a:xfrm>
            <a:off x="3084195" y="105283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create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8" name="Straight Arrow Connector 27"/>
          <p:cNvCxnSpPr/>
          <p:nvPr/>
        </p:nvCxnSpPr>
        <p:spPr>
          <a:xfrm>
            <a:off x="5104130" y="127190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9" name="Graphic 17"/>
          <p:cNvPicPr>
            <a:picLocks noChangeAspect="1" noChangeArrowheads="1"/>
          </p:cNvPicPr>
          <p:nvPr/>
        </p:nvPicPr>
        <p:blipFill>
          <a:blip r:embed="rId7"/>
          <a:srcRect/>
          <a:stretch>
            <a:fillRect/>
          </a:stretch>
        </p:blipFill>
        <p:spPr bwMode="auto">
          <a:xfrm>
            <a:off x="2259330" y="101536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p:cNvSpPr txBox="1">
            <a:spLocks noChangeArrowheads="1"/>
          </p:cNvSpPr>
          <p:nvPr/>
        </p:nvSpPr>
        <p:spPr bwMode="auto">
          <a:xfrm>
            <a:off x="1874520" y="1635125"/>
            <a:ext cx="15646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2785" y="1093470"/>
            <a:ext cx="448310" cy="358775"/>
          </a:xfrm>
          <a:prstGeom prst="rect">
            <a:avLst/>
          </a:prstGeom>
        </p:spPr>
      </p:pic>
      <p:cxnSp>
        <p:nvCxnSpPr>
          <p:cNvPr id="32" name="Straight Arrow Connector 31"/>
          <p:cNvCxnSpPr/>
          <p:nvPr/>
        </p:nvCxnSpPr>
        <p:spPr>
          <a:xfrm>
            <a:off x="1239520" y="1313180"/>
            <a:ext cx="9626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4" name="TextBox 9"/>
          <p:cNvSpPr txBox="1">
            <a:spLocks noChangeArrowheads="1"/>
          </p:cNvSpPr>
          <p:nvPr/>
        </p:nvSpPr>
        <p:spPr bwMode="auto">
          <a:xfrm>
            <a:off x="593725" y="1544955"/>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9174480" y="3717290"/>
            <a:ext cx="91059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(orders)</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4" name="Graphic 2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388320" y="32873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1"/>
          <p:cNvSpPr txBox="1">
            <a:spLocks noChangeArrowheads="1"/>
          </p:cNvSpPr>
          <p:nvPr/>
        </p:nvSpPr>
        <p:spPr bwMode="auto">
          <a:xfrm>
            <a:off x="7665403" y="240855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7345" y="628142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905000" y="6276975"/>
            <a:ext cx="17703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9" name="Freeform 68"/>
          <p:cNvSpPr/>
          <p:nvPr/>
        </p:nvSpPr>
        <p:spPr>
          <a:xfrm flipH="1" flipV="1">
            <a:off x="2617470" y="1665605"/>
            <a:ext cx="1560830" cy="8959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70" name="Freeform 69"/>
          <p:cNvSpPr/>
          <p:nvPr/>
        </p:nvSpPr>
        <p:spPr>
          <a:xfrm flipH="1" flipV="1">
            <a:off x="2618105" y="2577465"/>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71" name="Graphic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6715" y="552259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810" y="6188075"/>
            <a:ext cx="13887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021715" y="5918835"/>
            <a:ext cx="609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1109149" y="550386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17"/>
          <p:cNvSpPr txBox="1">
            <a:spLocks noChangeArrowheads="1"/>
          </p:cNvSpPr>
          <p:nvPr/>
        </p:nvSpPr>
        <p:spPr bwMode="auto">
          <a:xfrm>
            <a:off x="3045460" y="227584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update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8" name="Rectangle 37"/>
          <p:cNvSpPr/>
          <p:nvPr/>
        </p:nvSpPr>
        <p:spPr>
          <a:xfrm>
            <a:off x="1601470" y="751205"/>
            <a:ext cx="10426700" cy="589153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000" dirty="0">
                <a:solidFill>
                  <a:schemeClr val="bg1"/>
                </a:solidFill>
                <a:latin typeface="Inter Light" panose="02000403000000020004" charset="0"/>
                <a:cs typeface="Inter Light" panose="02000403000000020004" charset="0"/>
              </a:rPr>
              <a:t>AWS Cloud</a:t>
            </a:r>
            <a:endParaRPr lang="en-US" sz="1000" dirty="0">
              <a:solidFill>
                <a:schemeClr val="bg1"/>
              </a:solidFill>
              <a:latin typeface="Inter Light" panose="02000403000000020004" charset="0"/>
              <a:cs typeface="Inter Light" panose="02000403000000020004" charset="0"/>
            </a:endParaRPr>
          </a:p>
        </p:txBody>
      </p:sp>
      <p:pic>
        <p:nvPicPr>
          <p:cNvPr id="13"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1627982" y="758508"/>
            <a:ext cx="381000" cy="381000"/>
          </a:xfrm>
          <a:prstGeom prst="rect">
            <a:avLst/>
          </a:prstGeom>
        </p:spPr>
      </p:pic>
      <p:sp>
        <p:nvSpPr>
          <p:cNvPr id="17" name="TextBox 17"/>
          <p:cNvSpPr txBox="1">
            <a:spLocks noChangeArrowheads="1"/>
          </p:cNvSpPr>
          <p:nvPr/>
        </p:nvSpPr>
        <p:spPr bwMode="auto">
          <a:xfrm>
            <a:off x="3087370" y="141922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POST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9" name="Rectangle 53"/>
          <p:cNvSpPr/>
          <p:nvPr/>
        </p:nvSpPr>
        <p:spPr>
          <a:xfrm>
            <a:off x="4339590" y="205105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22" name="TextBox 16"/>
          <p:cNvSpPr txBox="1">
            <a:spLocks noChangeArrowheads="1"/>
          </p:cNvSpPr>
          <p:nvPr/>
        </p:nvSpPr>
        <p:spPr bwMode="auto">
          <a:xfrm>
            <a:off x="4337050" y="257746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3"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6289" y="2153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p:cNvSpPr txBox="1">
            <a:spLocks noChangeArrowheads="1"/>
          </p:cNvSpPr>
          <p:nvPr/>
        </p:nvSpPr>
        <p:spPr bwMode="auto">
          <a:xfrm>
            <a:off x="5820410" y="260223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5"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3925" y="21443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Arrow Connector 25"/>
          <p:cNvCxnSpPr/>
          <p:nvPr/>
        </p:nvCxnSpPr>
        <p:spPr>
          <a:xfrm>
            <a:off x="5107305" y="237299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 name="Rectangle 53"/>
          <p:cNvSpPr/>
          <p:nvPr/>
        </p:nvSpPr>
        <p:spPr>
          <a:xfrm>
            <a:off x="4339590" y="3181985"/>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76" name="TextBox 16"/>
          <p:cNvSpPr txBox="1">
            <a:spLocks noChangeArrowheads="1"/>
          </p:cNvSpPr>
          <p:nvPr/>
        </p:nvSpPr>
        <p:spPr bwMode="auto">
          <a:xfrm>
            <a:off x="4337050" y="370840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6289" y="32842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7"/>
          <p:cNvSpPr txBox="1">
            <a:spLocks noChangeArrowheads="1"/>
          </p:cNvSpPr>
          <p:nvPr/>
        </p:nvSpPr>
        <p:spPr bwMode="auto">
          <a:xfrm>
            <a:off x="5820410" y="3733165"/>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9"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3925" y="32753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 name="Straight Arrow Connector 79"/>
          <p:cNvCxnSpPr/>
          <p:nvPr/>
        </p:nvCxnSpPr>
        <p:spPr>
          <a:xfrm>
            <a:off x="5107305" y="3503930"/>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endCxn id="44" idx="1"/>
          </p:cNvCxnSpPr>
          <p:nvPr/>
        </p:nvCxnSpPr>
        <p:spPr>
          <a:xfrm>
            <a:off x="6557010" y="3503930"/>
            <a:ext cx="2831465" cy="1206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4" name="Rectangle 53"/>
          <p:cNvSpPr/>
          <p:nvPr/>
        </p:nvSpPr>
        <p:spPr>
          <a:xfrm>
            <a:off x="4342765" y="4283075"/>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86" name="TextBox 16"/>
          <p:cNvSpPr txBox="1">
            <a:spLocks noChangeArrowheads="1"/>
          </p:cNvSpPr>
          <p:nvPr/>
        </p:nvSpPr>
        <p:spPr bwMode="auto">
          <a:xfrm>
            <a:off x="4340225" y="480949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9464" y="43853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17"/>
          <p:cNvSpPr txBox="1">
            <a:spLocks noChangeArrowheads="1"/>
          </p:cNvSpPr>
          <p:nvPr/>
        </p:nvSpPr>
        <p:spPr bwMode="auto">
          <a:xfrm>
            <a:off x="5823585" y="4834255"/>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0"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7100" y="43764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1" name="Straight Arrow Connector 90"/>
          <p:cNvCxnSpPr/>
          <p:nvPr/>
        </p:nvCxnSpPr>
        <p:spPr>
          <a:xfrm>
            <a:off x="5110480" y="4605020"/>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Freeform 94"/>
          <p:cNvSpPr/>
          <p:nvPr/>
        </p:nvSpPr>
        <p:spPr>
          <a:xfrm flipH="1" flipV="1">
            <a:off x="2621280" y="3620770"/>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96" name="TextBox 17"/>
          <p:cNvSpPr txBox="1">
            <a:spLocks noChangeArrowheads="1"/>
          </p:cNvSpPr>
          <p:nvPr/>
        </p:nvSpPr>
        <p:spPr bwMode="auto">
          <a:xfrm>
            <a:off x="3057525" y="2545080"/>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PATCH</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7" name="Rectangle 53"/>
          <p:cNvSpPr/>
          <p:nvPr/>
        </p:nvSpPr>
        <p:spPr>
          <a:xfrm>
            <a:off x="4370705" y="532638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98" name="TextBox 16"/>
          <p:cNvSpPr txBox="1">
            <a:spLocks noChangeArrowheads="1"/>
          </p:cNvSpPr>
          <p:nvPr/>
        </p:nvSpPr>
        <p:spPr bwMode="auto">
          <a:xfrm>
            <a:off x="4368165" y="585279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9"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57404" y="54286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TextBox 17"/>
          <p:cNvSpPr txBox="1">
            <a:spLocks noChangeArrowheads="1"/>
          </p:cNvSpPr>
          <p:nvPr/>
        </p:nvSpPr>
        <p:spPr bwMode="auto">
          <a:xfrm>
            <a:off x="5851525" y="587756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1"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35040" y="54197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 name="Straight Arrow Connector 101"/>
          <p:cNvCxnSpPr/>
          <p:nvPr/>
        </p:nvCxnSpPr>
        <p:spPr>
          <a:xfrm>
            <a:off x="5138420" y="564832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06" name="Freeform 105"/>
          <p:cNvSpPr/>
          <p:nvPr/>
        </p:nvSpPr>
        <p:spPr>
          <a:xfrm rot="16200000" flipH="1" flipV="1">
            <a:off x="7431405" y="3353435"/>
            <a:ext cx="1464945" cy="320675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7" name="Freeform 106"/>
          <p:cNvSpPr/>
          <p:nvPr/>
        </p:nvSpPr>
        <p:spPr>
          <a:xfrm rot="16200000" flipV="1">
            <a:off x="7203440" y="655320"/>
            <a:ext cx="1910080" cy="31426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8" name="Freeform 107"/>
          <p:cNvSpPr/>
          <p:nvPr/>
        </p:nvSpPr>
        <p:spPr>
          <a:xfrm rot="16200000" flipH="1" flipV="1">
            <a:off x="7818755" y="2898775"/>
            <a:ext cx="388620" cy="30410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9" name="Freeform 108"/>
          <p:cNvSpPr/>
          <p:nvPr/>
        </p:nvSpPr>
        <p:spPr>
          <a:xfrm rot="16200000" flipV="1">
            <a:off x="7657465" y="1306195"/>
            <a:ext cx="777240" cy="297688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10" name="Freeform 109"/>
          <p:cNvSpPr/>
          <p:nvPr/>
        </p:nvSpPr>
        <p:spPr>
          <a:xfrm flipH="1" flipV="1">
            <a:off x="2616200" y="4680585"/>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11" name="TextBox 17"/>
          <p:cNvSpPr txBox="1">
            <a:spLocks noChangeArrowheads="1"/>
          </p:cNvSpPr>
          <p:nvPr/>
        </p:nvSpPr>
        <p:spPr bwMode="auto">
          <a:xfrm>
            <a:off x="3048635" y="551497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delete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2" name="TextBox 17"/>
          <p:cNvSpPr txBox="1">
            <a:spLocks noChangeArrowheads="1"/>
          </p:cNvSpPr>
          <p:nvPr/>
        </p:nvSpPr>
        <p:spPr bwMode="auto">
          <a:xfrm>
            <a:off x="3060700" y="578421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DELETE</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3" name="TextBox 17"/>
          <p:cNvSpPr txBox="1">
            <a:spLocks noChangeArrowheads="1"/>
          </p:cNvSpPr>
          <p:nvPr/>
        </p:nvSpPr>
        <p:spPr bwMode="auto">
          <a:xfrm>
            <a:off x="3048635" y="339344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All</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4" name="TextBox 17"/>
          <p:cNvSpPr txBox="1">
            <a:spLocks noChangeArrowheads="1"/>
          </p:cNvSpPr>
          <p:nvPr/>
        </p:nvSpPr>
        <p:spPr bwMode="auto">
          <a:xfrm>
            <a:off x="3060700" y="3662680"/>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GET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5" name="TextBox 17"/>
          <p:cNvSpPr txBox="1">
            <a:spLocks noChangeArrowheads="1"/>
          </p:cNvSpPr>
          <p:nvPr/>
        </p:nvSpPr>
        <p:spPr bwMode="auto">
          <a:xfrm>
            <a:off x="3068320" y="443674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By Id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6" name="TextBox 17"/>
          <p:cNvSpPr txBox="1">
            <a:spLocks noChangeArrowheads="1"/>
          </p:cNvSpPr>
          <p:nvPr/>
        </p:nvSpPr>
        <p:spPr bwMode="auto">
          <a:xfrm>
            <a:off x="3080385" y="470598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GET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0" name="object 18"/>
          <p:cNvSpPr/>
          <p:nvPr/>
        </p:nvSpPr>
        <p:spPr>
          <a:xfrm>
            <a:off x="6554470" y="2711450"/>
            <a:ext cx="187325" cy="166370"/>
          </a:xfrm>
          <a:prstGeom prst="rect">
            <a:avLst/>
          </a:prstGeom>
          <a:blipFill>
            <a:blip r:embed="rId18" cstate="print"/>
            <a:stretch>
              <a:fillRect/>
            </a:stretch>
          </a:blipFill>
        </p:spPr>
        <p:txBody>
          <a:bodyPr wrap="square" lIns="0" tIns="0" rIns="0" bIns="0" rtlCol="0"/>
          <a:p/>
        </p:txBody>
      </p:sp>
      <p:sp>
        <p:nvSpPr>
          <p:cNvPr id="122" name="TextBox 17"/>
          <p:cNvSpPr txBox="1">
            <a:spLocks noChangeArrowheads="1"/>
          </p:cNvSpPr>
          <p:nvPr/>
        </p:nvSpPr>
        <p:spPr bwMode="auto">
          <a:xfrm>
            <a:off x="6907530" y="101155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3" name="TextBox 17"/>
          <p:cNvSpPr txBox="1">
            <a:spLocks noChangeArrowheads="1"/>
          </p:cNvSpPr>
          <p:nvPr/>
        </p:nvSpPr>
        <p:spPr bwMode="auto">
          <a:xfrm>
            <a:off x="6910705" y="219519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4" name="TextBox 17"/>
          <p:cNvSpPr txBox="1">
            <a:spLocks noChangeArrowheads="1"/>
          </p:cNvSpPr>
          <p:nvPr/>
        </p:nvSpPr>
        <p:spPr bwMode="auto">
          <a:xfrm>
            <a:off x="6922135" y="330454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5" name="TextBox 17"/>
          <p:cNvSpPr txBox="1">
            <a:spLocks noChangeArrowheads="1"/>
          </p:cNvSpPr>
          <p:nvPr/>
        </p:nvSpPr>
        <p:spPr bwMode="auto">
          <a:xfrm>
            <a:off x="6925310" y="440563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6" name="TextBox 17"/>
          <p:cNvSpPr txBox="1">
            <a:spLocks noChangeArrowheads="1"/>
          </p:cNvSpPr>
          <p:nvPr/>
        </p:nvSpPr>
        <p:spPr bwMode="auto">
          <a:xfrm>
            <a:off x="6928485" y="548195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 name="object 18"/>
          <p:cNvSpPr/>
          <p:nvPr/>
        </p:nvSpPr>
        <p:spPr>
          <a:xfrm>
            <a:off x="6541770" y="1635125"/>
            <a:ext cx="187325" cy="166370"/>
          </a:xfrm>
          <a:prstGeom prst="rect">
            <a:avLst/>
          </a:prstGeom>
          <a:blipFill>
            <a:blip r:embed="rId18" cstate="print"/>
            <a:stretch>
              <a:fillRect/>
            </a:stretch>
          </a:blipFill>
        </p:spPr>
        <p:txBody>
          <a:bodyPr wrap="square" lIns="0" tIns="0" rIns="0" bIns="0" rtlCol="0"/>
          <a:p/>
        </p:txBody>
      </p:sp>
      <p:sp>
        <p:nvSpPr>
          <p:cNvPr id="6" name="object 18"/>
          <p:cNvSpPr/>
          <p:nvPr/>
        </p:nvSpPr>
        <p:spPr>
          <a:xfrm>
            <a:off x="6507480" y="3834130"/>
            <a:ext cx="187325" cy="166370"/>
          </a:xfrm>
          <a:prstGeom prst="rect">
            <a:avLst/>
          </a:prstGeom>
          <a:blipFill>
            <a:blip r:embed="rId18" cstate="print"/>
            <a:stretch>
              <a:fillRect/>
            </a:stretch>
          </a:blipFill>
        </p:spPr>
        <p:txBody>
          <a:bodyPr wrap="square" lIns="0" tIns="0" rIns="0" bIns="0" rtlCol="0"/>
          <a:p/>
        </p:txBody>
      </p:sp>
      <p:sp>
        <p:nvSpPr>
          <p:cNvPr id="9" name="object 18"/>
          <p:cNvSpPr/>
          <p:nvPr/>
        </p:nvSpPr>
        <p:spPr>
          <a:xfrm>
            <a:off x="6554470" y="4951095"/>
            <a:ext cx="187325" cy="166370"/>
          </a:xfrm>
          <a:prstGeom prst="rect">
            <a:avLst/>
          </a:prstGeom>
          <a:blipFill>
            <a:blip r:embed="rId18" cstate="print"/>
            <a:stretch>
              <a:fillRect/>
            </a:stretch>
          </a:blipFill>
        </p:spPr>
        <p:txBody>
          <a:bodyPr wrap="square" lIns="0" tIns="0" rIns="0" bIns="0" rtlCol="0"/>
          <a:p/>
        </p:txBody>
      </p:sp>
      <p:sp>
        <p:nvSpPr>
          <p:cNvPr id="14" name="object 18"/>
          <p:cNvSpPr/>
          <p:nvPr/>
        </p:nvSpPr>
        <p:spPr>
          <a:xfrm>
            <a:off x="6587490" y="5996305"/>
            <a:ext cx="187325" cy="166370"/>
          </a:xfrm>
          <a:prstGeom prst="rect">
            <a:avLst/>
          </a:prstGeom>
          <a:blipFill>
            <a:blip r:embed="rId18" cstate="print"/>
            <a:stretch>
              <a:fillRect/>
            </a:stretch>
          </a:blipFill>
        </p:spPr>
        <p:txBody>
          <a:bodyPr wrap="square" lIns="0" tIns="0" rIns="0" bIns="0" rtlCol="0"/>
          <a:p/>
        </p:txBody>
      </p:sp>
      <p:sp>
        <p:nvSpPr>
          <p:cNvPr id="15" name="Rectangles 14"/>
          <p:cNvSpPr/>
          <p:nvPr/>
        </p:nvSpPr>
        <p:spPr>
          <a:xfrm>
            <a:off x="497840" y="587375"/>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520065" y="1660525"/>
            <a:ext cx="10163810" cy="4610100"/>
          </a:xfrm>
          <a:prstGeom prst="rect">
            <a:avLst/>
          </a:prstGeom>
        </p:spPr>
      </p:pic>
      <p:sp>
        <p:nvSpPr>
          <p:cNvPr id="2" name="Rectangles 1"/>
          <p:cNvSpPr/>
          <p:nvPr/>
        </p:nvSpPr>
        <p:spPr>
          <a:xfrm>
            <a:off x="8161655" y="6287135"/>
            <a:ext cx="3743325" cy="450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2"/>
          <a:stretch>
            <a:fillRect/>
          </a:stretch>
        </p:blipFill>
        <p:spPr>
          <a:xfrm>
            <a:off x="10960100" y="5183505"/>
            <a:ext cx="678815" cy="678815"/>
          </a:xfrm>
          <a:prstGeom prst="rect">
            <a:avLst/>
          </a:prstGeom>
        </p:spPr>
      </p:pic>
      <p:sp>
        <p:nvSpPr>
          <p:cNvPr id="5" name="Text Box 4"/>
          <p:cNvSpPr txBox="1"/>
          <p:nvPr/>
        </p:nvSpPr>
        <p:spPr>
          <a:xfrm>
            <a:off x="8255000" y="6367145"/>
            <a:ext cx="3487420" cy="306705"/>
          </a:xfrm>
          <a:prstGeom prst="rect">
            <a:avLst/>
          </a:prstGeom>
          <a:noFill/>
        </p:spPr>
        <p:txBody>
          <a:bodyPr wrap="none" rtlCol="0">
            <a:spAutoFit/>
          </a:bodyPr>
          <a:p>
            <a:pPr algn="l"/>
            <a:r>
              <a:rPr lang="en-US" sz="1400">
                <a:solidFill>
                  <a:schemeClr val="bg1"/>
                </a:solidFill>
              </a:rPr>
              <a:t>https://github.com/weder96/poc-cdk-java</a:t>
            </a:r>
            <a:endParaRPr lang="en-US" sz="1400">
              <a:solidFill>
                <a:schemeClr val="bg1"/>
              </a:solidFill>
            </a:endParaRPr>
          </a:p>
        </p:txBody>
      </p:sp>
      <p:pic>
        <p:nvPicPr>
          <p:cNvPr id="7" name="Picture 6"/>
          <p:cNvPicPr>
            <a:picLocks noChangeAspect="1"/>
          </p:cNvPicPr>
          <p:nvPr/>
        </p:nvPicPr>
        <p:blipFill>
          <a:blip r:embed="rId3"/>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Proof of Concepts  AWS CDK</a:t>
            </a:r>
            <a:endParaRPr lang="pt-PT" altLang="en-US" sz="2000" b="1" dirty="0">
              <a:solidFill>
                <a:schemeClr val="bg1"/>
              </a:solidFill>
            </a:endParaRPr>
          </a:p>
        </p:txBody>
      </p:sp>
      <p:sp>
        <p:nvSpPr>
          <p:cNvPr id="9" name="Text Box 8"/>
          <p:cNvSpPr txBox="1"/>
          <p:nvPr/>
        </p:nvSpPr>
        <p:spPr>
          <a:xfrm>
            <a:off x="374015" y="728980"/>
            <a:ext cx="10780395" cy="737235"/>
          </a:xfrm>
          <a:prstGeom prst="rect">
            <a:avLst/>
          </a:prstGeom>
          <a:noFill/>
        </p:spPr>
        <p:txBody>
          <a:bodyPr wrap="square" rtlCol="0" anchor="t">
            <a:spAutoFit/>
          </a:bodyPr>
          <a:p>
            <a:pPr algn="l"/>
            <a:r>
              <a:rPr lang="en-US" sz="1400">
                <a:solidFill>
                  <a:schemeClr val="bg1"/>
                </a:solidFill>
              </a:rPr>
              <a:t>The purpose of this PoC is to understand how to use the CDK </a:t>
            </a:r>
            <a:r>
              <a:rPr lang="en-US" sz="1400" b="1">
                <a:solidFill>
                  <a:schemeClr val="bg1"/>
                </a:solidFill>
              </a:rPr>
              <a:t>to generate the infra(JAVA)</a:t>
            </a:r>
            <a:r>
              <a:rPr lang="en-US" sz="1400">
                <a:solidFill>
                  <a:schemeClr val="bg1"/>
                </a:solidFill>
              </a:rPr>
              <a:t> of a </a:t>
            </a:r>
            <a:r>
              <a:rPr lang="en-US" sz="1400" b="1">
                <a:solidFill>
                  <a:schemeClr val="bg1"/>
                </a:solidFill>
              </a:rPr>
              <a:t>CRUD(Create, Read, Update, Delete)</a:t>
            </a:r>
            <a:r>
              <a:rPr lang="en-US" sz="1400">
                <a:solidFill>
                  <a:schemeClr val="bg1"/>
                </a:solidFill>
              </a:rPr>
              <a:t> using , </a:t>
            </a:r>
            <a:r>
              <a:rPr lang="en-US" sz="1400" b="1">
                <a:solidFill>
                  <a:schemeClr val="bg1"/>
                </a:solidFill>
              </a:rPr>
              <a:t>API Gateway, lambdas(Python) and DynamoDB</a:t>
            </a:r>
            <a:r>
              <a:rPr lang="en-US" sz="1400">
                <a:solidFill>
                  <a:schemeClr val="bg1"/>
                </a:solidFill>
              </a:rPr>
              <a:t>, its advantages and limitations of </a:t>
            </a:r>
            <a:r>
              <a:rPr lang="en-US" sz="1400" b="1">
                <a:solidFill>
                  <a:schemeClr val="bg1"/>
                </a:solidFill>
              </a:rPr>
              <a:t>traditional use with the creation of a Cloudformation(SAM) template</a:t>
            </a:r>
            <a:r>
              <a:rPr lang="en-US" sz="1400">
                <a:solidFill>
                  <a:schemeClr val="bg1"/>
                </a:solidFill>
              </a:rPr>
              <a:t>.</a:t>
            </a:r>
            <a:endParaRPr lang="en-US" sz="1400">
              <a:solidFill>
                <a:schemeClr val="bg1"/>
              </a:solidFill>
            </a:endParaRPr>
          </a:p>
        </p:txBody>
      </p:sp>
      <p:pic>
        <p:nvPicPr>
          <p:cNvPr id="3" name="Picture 2"/>
          <p:cNvPicPr>
            <a:picLocks noChangeAspect="1"/>
          </p:cNvPicPr>
          <p:nvPr/>
        </p:nvPicPr>
        <p:blipFill>
          <a:blip r:embed="rId4"/>
          <a:stretch>
            <a:fillRect/>
          </a:stretch>
        </p:blipFill>
        <p:spPr>
          <a:xfrm>
            <a:off x="9450070" y="1720850"/>
            <a:ext cx="2292350" cy="2316480"/>
          </a:xfrm>
          <a:prstGeom prst="rect">
            <a:avLst/>
          </a:prstGeom>
        </p:spPr>
      </p:pic>
      <p:sp>
        <p:nvSpPr>
          <p:cNvPr id="10" name="Rectangles 9"/>
          <p:cNvSpPr/>
          <p:nvPr/>
        </p:nvSpPr>
        <p:spPr>
          <a:xfrm>
            <a:off x="711200" y="2989580"/>
            <a:ext cx="1230630" cy="13385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710565" y="4707255"/>
            <a:ext cx="1853565" cy="13385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1678940" y="3073400"/>
            <a:ext cx="174625" cy="166370"/>
          </a:xfrm>
          <a:prstGeom prst="rect">
            <a:avLst/>
          </a:prstGeom>
          <a:blipFill>
            <a:blip r:embed="rId5" cstate="print"/>
            <a:stretch>
              <a:fillRect/>
            </a:stretch>
          </a:blipFill>
        </p:spPr>
        <p:txBody>
          <a:bodyPr wrap="square" lIns="0" tIns="0" rIns="0" bIns="0" rtlCol="0"/>
          <a:p/>
        </p:txBody>
      </p:sp>
      <p:pic>
        <p:nvPicPr>
          <p:cNvPr id="14" name="Picture 13"/>
          <p:cNvPicPr>
            <a:picLocks noChangeAspect="1"/>
          </p:cNvPicPr>
          <p:nvPr/>
        </p:nvPicPr>
        <p:blipFill>
          <a:blip r:embed="rId6"/>
          <a:stretch>
            <a:fillRect/>
          </a:stretch>
        </p:blipFill>
        <p:spPr>
          <a:xfrm>
            <a:off x="2068830" y="4707255"/>
            <a:ext cx="421005" cy="42100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6123305" y="6211570"/>
            <a:ext cx="570547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6759575" y="6262370"/>
            <a:ext cx="4817110" cy="368300"/>
          </a:xfrm>
          <a:prstGeom prst="rect">
            <a:avLst/>
          </a:prstGeom>
          <a:noFill/>
        </p:spPr>
        <p:txBody>
          <a:bodyPr wrap="none" rtlCol="0">
            <a:spAutoFit/>
          </a:bodyPr>
          <a:p>
            <a:pPr algn="l"/>
            <a:r>
              <a:rPr lang="en-US">
                <a:solidFill>
                  <a:schemeClr val="bg1"/>
                </a:solidFill>
              </a:rPr>
              <a:t>https://hands-on.cloud/install-aws-cdk-guide/</a:t>
            </a:r>
            <a:endParaRPr lang="en-US">
              <a:solidFill>
                <a:schemeClr val="bg1"/>
              </a:solidFill>
            </a:endParaRPr>
          </a:p>
        </p:txBody>
      </p:sp>
      <p:pic>
        <p:nvPicPr>
          <p:cNvPr id="7" name="Picture 6"/>
          <p:cNvPicPr>
            <a:picLocks noChangeAspect="1"/>
          </p:cNvPicPr>
          <p:nvPr/>
        </p:nvPicPr>
        <p:blipFill>
          <a:blip r:embed="rId1"/>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Prerequisites for Installing AWS CDK</a:t>
            </a:r>
            <a:endParaRPr lang="pt-PT" altLang="en-US" sz="2000" b="1" dirty="0">
              <a:solidFill>
                <a:schemeClr val="bg1"/>
              </a:solidFill>
            </a:endParaRPr>
          </a:p>
        </p:txBody>
      </p:sp>
      <p:sp>
        <p:nvSpPr>
          <p:cNvPr id="9" name="Text Box 8"/>
          <p:cNvSpPr txBox="1"/>
          <p:nvPr/>
        </p:nvSpPr>
        <p:spPr>
          <a:xfrm>
            <a:off x="347345" y="709930"/>
            <a:ext cx="10780395" cy="583565"/>
          </a:xfrm>
          <a:prstGeom prst="rect">
            <a:avLst/>
          </a:prstGeom>
          <a:noFill/>
        </p:spPr>
        <p:txBody>
          <a:bodyPr wrap="square" rtlCol="0" anchor="t">
            <a:spAutoFit/>
          </a:bodyPr>
          <a:p>
            <a:pPr algn="l"/>
            <a:r>
              <a:rPr lang="en-US" sz="1600">
                <a:solidFill>
                  <a:schemeClr val="bg1"/>
                </a:solidFill>
              </a:rPr>
              <a:t>Before you can dive into the world of AWS CDK, you need to take care of a couple of prerequisites. First, ensure you have Node.js version 18.0.0 or later installed on your system.</a:t>
            </a:r>
            <a:endParaRPr lang="en-US" sz="1600">
              <a:solidFill>
                <a:schemeClr val="bg1"/>
              </a:solidFill>
            </a:endParaRPr>
          </a:p>
        </p:txBody>
      </p:sp>
      <p:pic>
        <p:nvPicPr>
          <p:cNvPr id="6" name="Picture 5"/>
          <p:cNvPicPr>
            <a:picLocks noChangeAspect="1"/>
          </p:cNvPicPr>
          <p:nvPr/>
        </p:nvPicPr>
        <p:blipFill>
          <a:blip r:embed="rId2"/>
          <a:stretch>
            <a:fillRect/>
          </a:stretch>
        </p:blipFill>
        <p:spPr>
          <a:xfrm>
            <a:off x="408305" y="1616075"/>
            <a:ext cx="3771900" cy="1181100"/>
          </a:xfrm>
          <a:prstGeom prst="rect">
            <a:avLst/>
          </a:prstGeom>
        </p:spPr>
      </p:pic>
      <p:sp>
        <p:nvSpPr>
          <p:cNvPr id="10" name="Title 1"/>
          <p:cNvSpPr>
            <a:spLocks noGrp="1"/>
          </p:cNvSpPr>
          <p:nvPr/>
        </p:nvSpPr>
        <p:spPr>
          <a:xfrm>
            <a:off x="317500" y="2980055"/>
            <a:ext cx="2542540" cy="45720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chemeClr val="bg1"/>
                </a:solidFill>
              </a:rPr>
              <a:t>Installing AWS CDK</a:t>
            </a:r>
            <a:endParaRPr lang="pt-PT" altLang="en-US" sz="1600" b="1" dirty="0">
              <a:solidFill>
                <a:schemeClr val="bg1"/>
              </a:solidFill>
            </a:endParaRPr>
          </a:p>
        </p:txBody>
      </p:sp>
      <p:pic>
        <p:nvPicPr>
          <p:cNvPr id="11" name="Picture 10"/>
          <p:cNvPicPr>
            <a:picLocks noChangeAspect="1"/>
          </p:cNvPicPr>
          <p:nvPr/>
        </p:nvPicPr>
        <p:blipFill>
          <a:blip r:embed="rId3"/>
          <a:stretch>
            <a:fillRect/>
          </a:stretch>
        </p:blipFill>
        <p:spPr>
          <a:xfrm>
            <a:off x="445770" y="5496560"/>
            <a:ext cx="4038600" cy="1123950"/>
          </a:xfrm>
          <a:prstGeom prst="rect">
            <a:avLst/>
          </a:prstGeom>
        </p:spPr>
      </p:pic>
      <p:pic>
        <p:nvPicPr>
          <p:cNvPr id="13" name="Picture 12"/>
          <p:cNvPicPr>
            <a:picLocks noChangeAspect="1"/>
          </p:cNvPicPr>
          <p:nvPr/>
        </p:nvPicPr>
        <p:blipFill>
          <a:blip r:embed="rId4"/>
          <a:stretch>
            <a:fillRect/>
          </a:stretch>
        </p:blipFill>
        <p:spPr>
          <a:xfrm>
            <a:off x="408305" y="3789680"/>
            <a:ext cx="3321050" cy="1012825"/>
          </a:xfrm>
          <a:prstGeom prst="rect">
            <a:avLst/>
          </a:prstGeom>
        </p:spPr>
      </p:pic>
      <p:sp>
        <p:nvSpPr>
          <p:cNvPr id="14" name="Text Box 13"/>
          <p:cNvSpPr txBox="1"/>
          <p:nvPr/>
        </p:nvSpPr>
        <p:spPr>
          <a:xfrm>
            <a:off x="317500" y="3210560"/>
            <a:ext cx="11033125" cy="583565"/>
          </a:xfrm>
          <a:prstGeom prst="rect">
            <a:avLst/>
          </a:prstGeom>
          <a:noFill/>
        </p:spPr>
        <p:txBody>
          <a:bodyPr wrap="square" rtlCol="0" anchor="t">
            <a:spAutoFit/>
          </a:bodyPr>
          <a:p>
            <a:r>
              <a:rPr lang="en-US" sz="1600">
                <a:solidFill>
                  <a:schemeClr val="bg1"/>
                </a:solidFill>
              </a:rPr>
              <a:t>Installing the AWS CDK is a breeze. Run the following command in your terminal or command prompt to install AWS CDK:</a:t>
            </a:r>
            <a:endParaRPr lang="en-US" sz="1600">
              <a:solidFill>
                <a:schemeClr val="bg1"/>
              </a:solidFill>
            </a:endParaRPr>
          </a:p>
        </p:txBody>
      </p:sp>
      <p:sp>
        <p:nvSpPr>
          <p:cNvPr id="15" name="Title 1"/>
          <p:cNvSpPr>
            <a:spLocks noGrp="1"/>
          </p:cNvSpPr>
          <p:nvPr/>
        </p:nvSpPr>
        <p:spPr>
          <a:xfrm>
            <a:off x="367030" y="5055870"/>
            <a:ext cx="3740785" cy="45720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chemeClr val="bg1"/>
                </a:solidFill>
              </a:rPr>
              <a:t>Verifying AWS CDK Installation</a:t>
            </a:r>
            <a:endParaRPr lang="pt-PT" altLang="en-US" sz="1600" b="1" dirty="0">
              <a:solidFill>
                <a:schemeClr val="bg1"/>
              </a:solidFill>
            </a:endParaRPr>
          </a:p>
        </p:txBody>
      </p:sp>
      <p:sp>
        <p:nvSpPr>
          <p:cNvPr id="3" name="Rectangles 2"/>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7416165" y="6211570"/>
            <a:ext cx="436308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7433945" y="6268085"/>
            <a:ext cx="4304030" cy="337185"/>
          </a:xfrm>
          <a:prstGeom prst="rect">
            <a:avLst/>
          </a:prstGeom>
          <a:noFill/>
        </p:spPr>
        <p:txBody>
          <a:bodyPr wrap="none" rtlCol="0">
            <a:spAutoFit/>
          </a:bodyPr>
          <a:p>
            <a:pPr algn="l"/>
            <a:r>
              <a:rPr lang="en-US" sz="1600">
                <a:solidFill>
                  <a:schemeClr val="bg1"/>
                </a:solidFill>
              </a:rPr>
              <a:t>https://hands-on.cloud/install-aws-cdk-guide/</a:t>
            </a:r>
            <a:endParaRPr lang="en-US" sz="1600">
              <a:solidFill>
                <a:schemeClr val="bg1"/>
              </a:solidFill>
            </a:endParaRPr>
          </a:p>
        </p:txBody>
      </p:sp>
      <p:pic>
        <p:nvPicPr>
          <p:cNvPr id="7" name="Picture 6"/>
          <p:cNvPicPr>
            <a:picLocks noChangeAspect="1"/>
          </p:cNvPicPr>
          <p:nvPr/>
        </p:nvPicPr>
        <p:blipFill>
          <a:blip r:embed="rId1"/>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Initializing a CDK Project</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lang="en-US" sz="1600">
                <a:solidFill>
                  <a:schemeClr val="bg1"/>
                </a:solidFill>
              </a:rPr>
              <a:t>To initialize a new CDK project, navigate to the desired directory in your terminal or command prompt and run the cdk init command with the appropriate template and programming language. For example, to create a </a:t>
            </a:r>
            <a:r>
              <a:rPr lang="pt-PT" altLang="en-US" sz="1600">
                <a:solidFill>
                  <a:schemeClr val="bg1"/>
                </a:solidFill>
              </a:rPr>
              <a:t>Java</a:t>
            </a:r>
            <a:r>
              <a:rPr lang="en-US" sz="1600">
                <a:solidFill>
                  <a:schemeClr val="bg1"/>
                </a:solidFill>
              </a:rPr>
              <a:t>-based CDK project, you would run the following command:</a:t>
            </a:r>
            <a:endParaRPr lang="en-US" sz="1600">
              <a:solidFill>
                <a:schemeClr val="bg1"/>
              </a:solidFill>
            </a:endParaRPr>
          </a:p>
        </p:txBody>
      </p:sp>
      <p:pic>
        <p:nvPicPr>
          <p:cNvPr id="3" name="Picture 2"/>
          <p:cNvPicPr>
            <a:picLocks noChangeAspect="1"/>
          </p:cNvPicPr>
          <p:nvPr/>
        </p:nvPicPr>
        <p:blipFill>
          <a:blip r:embed="rId2"/>
          <a:stretch>
            <a:fillRect/>
          </a:stretch>
        </p:blipFill>
        <p:spPr>
          <a:xfrm>
            <a:off x="1276350" y="3604260"/>
            <a:ext cx="1920875" cy="1920875"/>
          </a:xfrm>
          <a:prstGeom prst="rect">
            <a:avLst/>
          </a:prstGeom>
        </p:spPr>
      </p:pic>
      <p:pic>
        <p:nvPicPr>
          <p:cNvPr id="4" name="Picture 3"/>
          <p:cNvPicPr>
            <a:picLocks noChangeAspect="1"/>
          </p:cNvPicPr>
          <p:nvPr/>
        </p:nvPicPr>
        <p:blipFill>
          <a:blip r:embed="rId3"/>
          <a:stretch>
            <a:fillRect/>
          </a:stretch>
        </p:blipFill>
        <p:spPr>
          <a:xfrm>
            <a:off x="497205" y="1865630"/>
            <a:ext cx="3870960" cy="1558290"/>
          </a:xfrm>
          <a:prstGeom prst="rect">
            <a:avLst/>
          </a:prstGeom>
        </p:spPr>
      </p:pic>
      <p:pic>
        <p:nvPicPr>
          <p:cNvPr id="12" name="Picture 11"/>
          <p:cNvPicPr>
            <a:picLocks noChangeAspect="1"/>
          </p:cNvPicPr>
          <p:nvPr/>
        </p:nvPicPr>
        <p:blipFill>
          <a:blip r:embed="rId4"/>
          <a:stretch>
            <a:fillRect/>
          </a:stretch>
        </p:blipFill>
        <p:spPr>
          <a:xfrm>
            <a:off x="4516755" y="1818640"/>
            <a:ext cx="7238365" cy="3785235"/>
          </a:xfrm>
          <a:prstGeom prst="rect">
            <a:avLst/>
          </a:prstGeom>
        </p:spPr>
      </p:pic>
      <p:sp>
        <p:nvSpPr>
          <p:cNvPr id="15" name="Rectangles 14"/>
          <p:cNvSpPr/>
          <p:nvPr/>
        </p:nvSpPr>
        <p:spPr>
          <a:xfrm>
            <a:off x="450215" y="558800"/>
            <a:ext cx="328269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pt-PT" altLang="en-US">
                <a:latin typeface="Inter Light" panose="02000403000000020004" charset="0"/>
                <a:cs typeface="Inter Light" panose="02000403000000020004" charset="0"/>
              </a:rPr>
              <a:t>,</a:t>
            </a:r>
            <a:endParaRPr lang="pt-PT" altLang="en-US">
              <a:latin typeface="Inter Light" panose="02000403000000020004" charset="0"/>
              <a:cs typeface="Inter Light" panose="020004030000000200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7390" y="-10795"/>
            <a:ext cx="11484610" cy="686879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97180" y="2186940"/>
            <a:ext cx="4369435" cy="2225675"/>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Prerequisites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and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Tools</a:t>
            </a:r>
            <a:endParaRPr lang="en-US" sz="4800">
              <a:solidFill>
                <a:schemeClr val="bg1"/>
              </a:solidFill>
              <a:latin typeface="Swiss921 BT" panose="020B0806030502050204" charset="0"/>
              <a:cs typeface="Swiss921 BT" panose="020B0806030502050204" charset="0"/>
              <a:sym typeface="+mn-ea"/>
            </a:endParaRPr>
          </a:p>
        </p:txBody>
      </p:sp>
      <p:pic>
        <p:nvPicPr>
          <p:cNvPr id="5" name="Picture 4"/>
          <p:cNvPicPr>
            <a:picLocks noChangeAspect="1"/>
          </p:cNvPicPr>
          <p:nvPr/>
        </p:nvPicPr>
        <p:blipFill>
          <a:blip r:embed="rId3"/>
          <a:stretch>
            <a:fillRect/>
          </a:stretch>
        </p:blipFill>
        <p:spPr>
          <a:xfrm>
            <a:off x="159385" y="245745"/>
            <a:ext cx="1219835" cy="121983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Building and Deploying Your AWS CDK App</a:t>
            </a:r>
            <a:endParaRPr lang="pt-PT" altLang="en-US" sz="2000" b="1" dirty="0">
              <a:solidFill>
                <a:schemeClr val="bg1"/>
              </a:solidFill>
            </a:endParaRPr>
          </a:p>
        </p:txBody>
      </p:sp>
      <p:sp>
        <p:nvSpPr>
          <p:cNvPr id="9" name="Text Box 8"/>
          <p:cNvSpPr txBox="1"/>
          <p:nvPr/>
        </p:nvSpPr>
        <p:spPr>
          <a:xfrm>
            <a:off x="347345" y="709930"/>
            <a:ext cx="10780395" cy="1568450"/>
          </a:xfrm>
          <a:prstGeom prst="rect">
            <a:avLst/>
          </a:prstGeom>
          <a:noFill/>
        </p:spPr>
        <p:txBody>
          <a:bodyPr wrap="square" rtlCol="0" anchor="t">
            <a:spAutoFit/>
          </a:bodyPr>
          <a:p>
            <a:pPr algn="l"/>
            <a:r>
              <a:rPr sz="1600">
                <a:solidFill>
                  <a:schemeClr val="bg1"/>
                </a:solidFill>
              </a:rPr>
              <a:t>Once your CDK project is set up, the next step is to build and deploy your AWS CDK app. </a:t>
            </a:r>
            <a:endParaRPr sz="1600">
              <a:solidFill>
                <a:schemeClr val="bg1"/>
              </a:solidFill>
            </a:endParaRPr>
          </a:p>
          <a:p>
            <a:pPr algn="l"/>
            <a:r>
              <a:rPr sz="1600">
                <a:solidFill>
                  <a:schemeClr val="bg1"/>
                </a:solidFill>
              </a:rPr>
              <a:t>This process involves </a:t>
            </a:r>
            <a:r>
              <a:rPr sz="1600" b="1">
                <a:solidFill>
                  <a:schemeClr val="bg1"/>
                </a:solidFill>
              </a:rPr>
              <a:t>synthesizing CloudFormation templates </a:t>
            </a:r>
            <a:r>
              <a:rPr sz="1600">
                <a:solidFill>
                  <a:schemeClr val="bg1"/>
                </a:solidFill>
              </a:rPr>
              <a:t>in </a:t>
            </a:r>
            <a:r>
              <a:rPr sz="1600" b="1">
                <a:solidFill>
                  <a:schemeClr val="bg1"/>
                </a:solidFill>
              </a:rPr>
              <a:t>YAML format</a:t>
            </a:r>
            <a:r>
              <a:rPr sz="1600">
                <a:solidFill>
                  <a:schemeClr val="bg1"/>
                </a:solidFill>
              </a:rPr>
              <a:t>, saving them in the </a:t>
            </a:r>
            <a:r>
              <a:rPr sz="1600" b="1">
                <a:solidFill>
                  <a:schemeClr val="bg1"/>
                </a:solidFill>
              </a:rPr>
              <a:t>cdk.out</a:t>
            </a:r>
            <a:r>
              <a:rPr sz="1600">
                <a:solidFill>
                  <a:schemeClr val="bg1"/>
                </a:solidFill>
              </a:rPr>
              <a:t> folder as JSON, bootstrapping your stack, and deploying your app to your AWS account.</a:t>
            </a:r>
            <a:endParaRPr sz="1600">
              <a:solidFill>
                <a:schemeClr val="bg1"/>
              </a:solidFill>
            </a:endParaRPr>
          </a:p>
          <a:p>
            <a:pPr algn="l"/>
            <a:endParaRPr sz="1600">
              <a:solidFill>
                <a:schemeClr val="bg1"/>
              </a:solidFill>
            </a:endParaRPr>
          </a:p>
          <a:p>
            <a:pPr algn="l"/>
            <a:r>
              <a:rPr sz="1600">
                <a:solidFill>
                  <a:schemeClr val="bg1"/>
                </a:solidFill>
              </a:rPr>
              <a:t>By following these steps, you can create and manage your </a:t>
            </a:r>
            <a:r>
              <a:rPr sz="1600" b="1">
                <a:solidFill>
                  <a:schemeClr val="bg1"/>
                </a:solidFill>
              </a:rPr>
              <a:t>AWS infrastructure</a:t>
            </a:r>
            <a:r>
              <a:rPr sz="1600">
                <a:solidFill>
                  <a:schemeClr val="bg1"/>
                </a:solidFill>
              </a:rPr>
              <a:t> using the power of AWS CDK and </a:t>
            </a:r>
            <a:r>
              <a:rPr sz="1600" b="1">
                <a:solidFill>
                  <a:schemeClr val="bg1"/>
                </a:solidFill>
              </a:rPr>
              <a:t>your preferred programming language</a:t>
            </a:r>
            <a:r>
              <a:rPr sz="1600">
                <a:solidFill>
                  <a:schemeClr val="bg1"/>
                </a:solidFill>
              </a:rPr>
              <a: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35610" y="2446655"/>
            <a:ext cx="5433695" cy="1167765"/>
          </a:xfrm>
          <a:prstGeom prst="rect">
            <a:avLst/>
          </a:prstGeom>
        </p:spPr>
      </p:pic>
      <p:sp>
        <p:nvSpPr>
          <p:cNvPr id="18" name="Text Box 17"/>
          <p:cNvSpPr txBox="1"/>
          <p:nvPr/>
        </p:nvSpPr>
        <p:spPr>
          <a:xfrm>
            <a:off x="2442845" y="2743835"/>
            <a:ext cx="1419860" cy="275590"/>
          </a:xfrm>
          <a:prstGeom prst="rect">
            <a:avLst/>
          </a:prstGeom>
          <a:noFill/>
        </p:spPr>
        <p:txBody>
          <a:bodyPr wrap="square" rtlCol="0">
            <a:spAutoFit/>
          </a:bodyPr>
          <a:p>
            <a:r>
              <a:rPr lang="en-US" sz="1200">
                <a:solidFill>
                  <a:schemeClr val="bg1"/>
                </a:solidFill>
              </a:rPr>
              <a:t> cdk synth</a:t>
            </a:r>
            <a:endParaRPr lang="en-US" sz="1200">
              <a:solidFill>
                <a:schemeClr val="bg1"/>
              </a:solidFill>
            </a:endParaRPr>
          </a:p>
        </p:txBody>
      </p:sp>
      <p:sp>
        <p:nvSpPr>
          <p:cNvPr id="19" name="Text Box 18"/>
          <p:cNvSpPr txBox="1"/>
          <p:nvPr/>
        </p:nvSpPr>
        <p:spPr>
          <a:xfrm>
            <a:off x="435610" y="3912870"/>
            <a:ext cx="5784215" cy="1568450"/>
          </a:xfrm>
          <a:prstGeom prst="rect">
            <a:avLst/>
          </a:prstGeom>
          <a:noFill/>
        </p:spPr>
        <p:txBody>
          <a:bodyPr wrap="square" rtlCol="0">
            <a:spAutoFit/>
          </a:bodyPr>
          <a:p>
            <a:pPr algn="l">
              <a:buClrTx/>
              <a:buSzTx/>
              <a:buNone/>
            </a:pPr>
            <a:r>
              <a:rPr sz="1600">
                <a:solidFill>
                  <a:schemeClr val="bg1"/>
                </a:solidFill>
              </a:rPr>
              <a:t>To synthesize </a:t>
            </a:r>
            <a:r>
              <a:rPr sz="1600" b="1">
                <a:solidFill>
                  <a:schemeClr val="bg1"/>
                </a:solidFill>
              </a:rPr>
              <a:t>CloudFormation templates for your AWS CDK app</a:t>
            </a:r>
            <a:r>
              <a:rPr sz="1600">
                <a:solidFill>
                  <a:schemeClr val="bg1"/>
                </a:solidFill>
              </a:rPr>
              <a:t>, run the cdk synth command in your terminal or command prompt. This command generates</a:t>
            </a:r>
            <a:r>
              <a:rPr sz="1600" b="1">
                <a:solidFill>
                  <a:schemeClr val="bg1"/>
                </a:solidFill>
              </a:rPr>
              <a:t> YAML-formatted CloudFormation templates</a:t>
            </a:r>
            <a:r>
              <a:rPr sz="1600">
                <a:solidFill>
                  <a:schemeClr val="bg1"/>
                </a:solidFill>
              </a:rPr>
              <a:t> for each stack in your app, encompassing all the </a:t>
            </a:r>
            <a:r>
              <a:rPr sz="1600" b="1">
                <a:solidFill>
                  <a:schemeClr val="bg1"/>
                </a:solidFill>
              </a:rPr>
              <a:t>resources you’ve defined in your CDK code</a:t>
            </a:r>
            <a:r>
              <a:rPr sz="1600">
                <a:solidFill>
                  <a:schemeClr val="bg1"/>
                </a:solidFill>
              </a:rPr>
              <a:t>.</a:t>
            </a:r>
            <a:endParaRPr sz="1600">
              <a:solidFill>
                <a:schemeClr val="bg1"/>
              </a:solidFill>
            </a:endParaRPr>
          </a:p>
        </p:txBody>
      </p:sp>
      <p:pic>
        <p:nvPicPr>
          <p:cNvPr id="20" name="Picture 19"/>
          <p:cNvPicPr>
            <a:picLocks noChangeAspect="1"/>
          </p:cNvPicPr>
          <p:nvPr/>
        </p:nvPicPr>
        <p:blipFill>
          <a:blip r:embed="rId3"/>
          <a:stretch>
            <a:fillRect/>
          </a:stretch>
        </p:blipFill>
        <p:spPr>
          <a:xfrm>
            <a:off x="6273165" y="2446655"/>
            <a:ext cx="5554345" cy="3173730"/>
          </a:xfrm>
          <a:prstGeom prst="rect">
            <a:avLst/>
          </a:prstGeom>
        </p:spPr>
      </p:pic>
      <p:sp>
        <p:nvSpPr>
          <p:cNvPr id="15" name="Rectangles 14"/>
          <p:cNvSpPr/>
          <p:nvPr/>
        </p:nvSpPr>
        <p:spPr>
          <a:xfrm>
            <a:off x="450215" y="558800"/>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Bootstrapping AWS CDK</a:t>
            </a:r>
            <a:endParaRPr lang="pt-PT" altLang="en-US" sz="2000" b="1" dirty="0">
              <a:solidFill>
                <a:schemeClr val="bg1"/>
              </a:solidFill>
            </a:endParaRPr>
          </a:p>
        </p:txBody>
      </p:sp>
      <p:sp>
        <p:nvSpPr>
          <p:cNvPr id="9" name="Text Box 8"/>
          <p:cNvSpPr txBox="1"/>
          <p:nvPr/>
        </p:nvSpPr>
        <p:spPr>
          <a:xfrm>
            <a:off x="347345" y="709930"/>
            <a:ext cx="10780395" cy="1568450"/>
          </a:xfrm>
          <a:prstGeom prst="rect">
            <a:avLst/>
          </a:prstGeom>
          <a:noFill/>
        </p:spPr>
        <p:txBody>
          <a:bodyPr wrap="square" rtlCol="0" anchor="t">
            <a:spAutoFit/>
          </a:bodyPr>
          <a:p>
            <a:pPr algn="l"/>
            <a:r>
              <a:rPr sz="1600">
                <a:solidFill>
                  <a:schemeClr val="bg1"/>
                </a:solidFill>
              </a:rPr>
              <a:t>Before deploying your AWS CDK app, </a:t>
            </a:r>
            <a:r>
              <a:rPr sz="1600" b="1">
                <a:solidFill>
                  <a:schemeClr val="bg1"/>
                </a:solidFill>
              </a:rPr>
              <a:t>you’ll need to bootstrap your stack</a:t>
            </a:r>
            <a:r>
              <a:rPr sz="1600">
                <a:solidFill>
                  <a:schemeClr val="bg1"/>
                </a:solidFill>
              </a:rPr>
              <a:t>. Bootstrapping involves creating dedicated Amazon S3 buckets and other containers required for deploying your app using AWS CloudFormation.</a:t>
            </a:r>
            <a:endParaRPr sz="1600">
              <a:solidFill>
                <a:schemeClr val="bg1"/>
              </a:solidFill>
            </a:endParaRPr>
          </a:p>
          <a:p>
            <a:pPr algn="l"/>
            <a:endParaRPr sz="1600">
              <a:solidFill>
                <a:schemeClr val="bg1"/>
              </a:solidFill>
            </a:endParaRPr>
          </a:p>
          <a:p>
            <a:pPr algn="l"/>
            <a:r>
              <a:rPr sz="1600">
                <a:solidFill>
                  <a:schemeClr val="bg1"/>
                </a:solidFill>
              </a:rPr>
              <a:t>To bootstrap your stack, run the cdk bootstrap command in your terminal or command prompt. This command deploys a CDKToolkit CloudFormation stack into the specified environment, provisioning the necessary resources for your AWS CDK app.</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35610" y="2446655"/>
            <a:ext cx="5433695" cy="1167765"/>
          </a:xfrm>
          <a:prstGeom prst="rect">
            <a:avLst/>
          </a:prstGeom>
        </p:spPr>
      </p:pic>
      <p:sp>
        <p:nvSpPr>
          <p:cNvPr id="18" name="Text Box 17"/>
          <p:cNvSpPr txBox="1"/>
          <p:nvPr/>
        </p:nvSpPr>
        <p:spPr>
          <a:xfrm>
            <a:off x="2442845" y="2743835"/>
            <a:ext cx="1419860" cy="275590"/>
          </a:xfrm>
          <a:prstGeom prst="rect">
            <a:avLst/>
          </a:prstGeom>
          <a:noFill/>
        </p:spPr>
        <p:txBody>
          <a:bodyPr wrap="square" rtlCol="0">
            <a:spAutoFit/>
          </a:bodyPr>
          <a:p>
            <a:r>
              <a:rPr lang="en-US" sz="1200">
                <a:solidFill>
                  <a:schemeClr val="bg1"/>
                </a:solidFill>
              </a:rPr>
              <a:t>cdk bootstrap</a:t>
            </a:r>
            <a:endParaRPr lang="en-US" sz="1200">
              <a:solidFill>
                <a:schemeClr val="bg1"/>
              </a:solidFill>
            </a:endParaRPr>
          </a:p>
        </p:txBody>
      </p:sp>
      <p:pic>
        <p:nvPicPr>
          <p:cNvPr id="2" name="Picture 1"/>
          <p:cNvPicPr>
            <a:picLocks noChangeAspect="1"/>
          </p:cNvPicPr>
          <p:nvPr/>
        </p:nvPicPr>
        <p:blipFill>
          <a:blip r:embed="rId3"/>
          <a:stretch>
            <a:fillRect/>
          </a:stretch>
        </p:blipFill>
        <p:spPr>
          <a:xfrm>
            <a:off x="469900" y="4451985"/>
            <a:ext cx="10534650" cy="1885950"/>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650240" y="588899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Deploying the App</a:t>
            </a:r>
            <a:endParaRPr lang="pt-PT" altLang="en-US" sz="2000" b="1" dirty="0">
              <a:solidFill>
                <a:schemeClr val="bg1"/>
              </a:solidFill>
            </a:endParaRPr>
          </a:p>
        </p:txBody>
      </p:sp>
      <p:sp>
        <p:nvSpPr>
          <p:cNvPr id="9" name="Text Box 8"/>
          <p:cNvSpPr txBox="1"/>
          <p:nvPr/>
        </p:nvSpPr>
        <p:spPr>
          <a:xfrm>
            <a:off x="347345" y="709930"/>
            <a:ext cx="10780395" cy="583565"/>
          </a:xfrm>
          <a:prstGeom prst="rect">
            <a:avLst/>
          </a:prstGeom>
          <a:noFill/>
        </p:spPr>
        <p:txBody>
          <a:bodyPr wrap="square" rtlCol="0" anchor="t">
            <a:spAutoFit/>
          </a:bodyPr>
          <a:p>
            <a:pPr algn="l"/>
            <a:r>
              <a:rPr sz="1600">
                <a:solidFill>
                  <a:schemeClr val="bg1"/>
                </a:solidFill>
              </a:rPr>
              <a:t>You’re ready to deploy your AWS CDK app with your synthesized CloudFormation templates and bootstrapped stack. To do this, run the </a:t>
            </a:r>
            <a:r>
              <a:rPr sz="1600" b="1">
                <a:solidFill>
                  <a:schemeClr val="bg1"/>
                </a:solidFill>
              </a:rPr>
              <a:t>cdk deploy</a:t>
            </a:r>
            <a:r>
              <a:rPr sz="1600">
                <a:solidFill>
                  <a:schemeClr val="bg1"/>
                </a:solidFill>
              </a:rPr>
              <a:t> command in your terminal or command prompt.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492250"/>
            <a:ext cx="5433695" cy="1167765"/>
          </a:xfrm>
          <a:prstGeom prst="rect">
            <a:avLst/>
          </a:prstGeom>
        </p:spPr>
      </p:pic>
      <p:sp>
        <p:nvSpPr>
          <p:cNvPr id="18" name="Text Box 17"/>
          <p:cNvSpPr txBox="1"/>
          <p:nvPr/>
        </p:nvSpPr>
        <p:spPr>
          <a:xfrm>
            <a:off x="2451735" y="1789430"/>
            <a:ext cx="1419860" cy="275590"/>
          </a:xfrm>
          <a:prstGeom prst="rect">
            <a:avLst/>
          </a:prstGeom>
          <a:noFill/>
        </p:spPr>
        <p:txBody>
          <a:bodyPr wrap="square" rtlCol="0">
            <a:spAutoFit/>
          </a:bodyPr>
          <a:p>
            <a:r>
              <a:rPr lang="en-US" sz="1200">
                <a:solidFill>
                  <a:schemeClr val="bg1"/>
                </a:solidFill>
              </a:rPr>
              <a:t> cdk </a:t>
            </a:r>
            <a:r>
              <a:rPr lang="pt-PT" altLang="en-US" sz="1200">
                <a:solidFill>
                  <a:schemeClr val="bg1"/>
                </a:solidFill>
              </a:rPr>
              <a:t>deploy</a:t>
            </a:r>
            <a:endParaRPr lang="pt-PT" altLang="en-US" sz="1200">
              <a:solidFill>
                <a:schemeClr val="bg1"/>
              </a:solidFill>
            </a:endParaRPr>
          </a:p>
        </p:txBody>
      </p:sp>
      <p:pic>
        <p:nvPicPr>
          <p:cNvPr id="6" name="Picture 5"/>
          <p:cNvPicPr>
            <a:picLocks noChangeAspect="1"/>
          </p:cNvPicPr>
          <p:nvPr/>
        </p:nvPicPr>
        <p:blipFill>
          <a:blip r:embed="rId3"/>
          <a:stretch>
            <a:fillRect/>
          </a:stretch>
        </p:blipFill>
        <p:spPr>
          <a:xfrm>
            <a:off x="516890" y="3571875"/>
            <a:ext cx="6762750" cy="3101340"/>
          </a:xfrm>
          <a:prstGeom prst="rect">
            <a:avLst/>
          </a:prstGeom>
        </p:spPr>
      </p:pic>
      <p:sp>
        <p:nvSpPr>
          <p:cNvPr id="7" name="Text Box 6"/>
          <p:cNvSpPr txBox="1"/>
          <p:nvPr/>
        </p:nvSpPr>
        <p:spPr>
          <a:xfrm>
            <a:off x="444500" y="2660015"/>
            <a:ext cx="10780395" cy="829945"/>
          </a:xfrm>
          <a:prstGeom prst="rect">
            <a:avLst/>
          </a:prstGeom>
          <a:noFill/>
        </p:spPr>
        <p:txBody>
          <a:bodyPr wrap="square" rtlCol="0" anchor="t">
            <a:spAutoFit/>
          </a:bodyPr>
          <a:p>
            <a:pPr algn="l"/>
            <a:r>
              <a:rPr sz="1600">
                <a:solidFill>
                  <a:schemeClr val="bg1"/>
                </a:solidFill>
              </a:rPr>
              <a:t>This command deploys your CDK app to your AWS account,</a:t>
            </a:r>
            <a:r>
              <a:rPr sz="1600" b="1">
                <a:solidFill>
                  <a:schemeClr val="bg1"/>
                </a:solidFill>
              </a:rPr>
              <a:t> creating and updating the necessary AWS resources</a:t>
            </a:r>
            <a:r>
              <a:rPr sz="1600">
                <a:solidFill>
                  <a:schemeClr val="bg1"/>
                </a:solidFill>
              </a:rPr>
              <a:t> as defined in your CloudFormation templates. Once the deployment is complete, you can monitor and manage your deployed resources using the </a:t>
            </a:r>
            <a:r>
              <a:rPr sz="1600" b="1">
                <a:solidFill>
                  <a:schemeClr val="bg1"/>
                </a:solidFill>
              </a:rPr>
              <a:t>AWS Management Console or AWS CLI.</a:t>
            </a:r>
            <a:endParaRPr sz="16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476885" y="630174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Deploying the App</a:t>
            </a:r>
            <a:endParaRPr lang="pt-PT" altLang="en-US" sz="2000" b="1" dirty="0">
              <a:solidFill>
                <a:schemeClr val="bg1"/>
              </a:solidFill>
            </a:endParaRPr>
          </a:p>
        </p:txBody>
      </p:sp>
      <p:sp>
        <p:nvSpPr>
          <p:cNvPr id="9" name="Text Box 8"/>
          <p:cNvSpPr txBox="1"/>
          <p:nvPr/>
        </p:nvSpPr>
        <p:spPr>
          <a:xfrm>
            <a:off x="347345" y="709930"/>
            <a:ext cx="10780395" cy="337185"/>
          </a:xfrm>
          <a:prstGeom prst="rect">
            <a:avLst/>
          </a:prstGeom>
          <a:noFill/>
        </p:spPr>
        <p:txBody>
          <a:bodyPr wrap="square" rtlCol="0" anchor="t">
            <a:spAutoFit/>
          </a:bodyPr>
          <a:p>
            <a:pPr algn="l"/>
            <a:r>
              <a:rPr sz="1600">
                <a:solidFill>
                  <a:schemeClr val="bg1"/>
                </a:solidFill>
              </a:rPr>
              <a:t>aws resources being created by the </a:t>
            </a:r>
            <a:r>
              <a:rPr sz="1600" b="1">
                <a:solidFill>
                  <a:schemeClr val="bg1"/>
                </a:solidFill>
              </a:rPr>
              <a:t>deploy </a:t>
            </a:r>
            <a:r>
              <a:rPr sz="1600">
                <a:solidFill>
                  <a:schemeClr val="bg1"/>
                </a:solidFill>
              </a:rPr>
              <a:t>command, using the template created in the </a:t>
            </a:r>
            <a:r>
              <a:rPr sz="1600" b="1">
                <a:solidFill>
                  <a:schemeClr val="bg1"/>
                </a:solidFill>
              </a:rPr>
              <a:t>synth </a:t>
            </a:r>
            <a:r>
              <a:rPr sz="1600">
                <a:solidFill>
                  <a:schemeClr val="bg1"/>
                </a:solidFill>
              </a:rPr>
              <a:t>command</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2" name="Picture 1"/>
          <p:cNvPicPr>
            <a:picLocks noChangeAspect="1"/>
          </p:cNvPicPr>
          <p:nvPr/>
        </p:nvPicPr>
        <p:blipFill>
          <a:blip r:embed="rId2"/>
          <a:stretch>
            <a:fillRect/>
          </a:stretch>
        </p:blipFill>
        <p:spPr>
          <a:xfrm>
            <a:off x="347345" y="1494790"/>
            <a:ext cx="6669405" cy="1703705"/>
          </a:xfrm>
          <a:prstGeom prst="rect">
            <a:avLst/>
          </a:prstGeom>
        </p:spPr>
      </p:pic>
      <p:pic>
        <p:nvPicPr>
          <p:cNvPr id="4" name="Picture 3"/>
          <p:cNvPicPr>
            <a:picLocks noChangeAspect="1"/>
          </p:cNvPicPr>
          <p:nvPr/>
        </p:nvPicPr>
        <p:blipFill>
          <a:blip r:embed="rId3"/>
          <a:stretch>
            <a:fillRect/>
          </a:stretch>
        </p:blipFill>
        <p:spPr>
          <a:xfrm>
            <a:off x="3627755" y="3419475"/>
            <a:ext cx="7915275" cy="3171825"/>
          </a:xfrm>
          <a:prstGeom prst="rect">
            <a:avLst/>
          </a:prstGeom>
        </p:spPr>
      </p:pic>
      <p:sp>
        <p:nvSpPr>
          <p:cNvPr id="5" name="Text Box 4"/>
          <p:cNvSpPr txBox="1"/>
          <p:nvPr/>
        </p:nvSpPr>
        <p:spPr>
          <a:xfrm>
            <a:off x="347345" y="4594225"/>
            <a:ext cx="2976880" cy="1322070"/>
          </a:xfrm>
          <a:prstGeom prst="rect">
            <a:avLst/>
          </a:prstGeom>
          <a:noFill/>
        </p:spPr>
        <p:txBody>
          <a:bodyPr wrap="square" rtlCol="0" anchor="t">
            <a:spAutoFit/>
          </a:bodyPr>
          <a:p>
            <a:pPr algn="l"/>
            <a:r>
              <a:rPr sz="1600">
                <a:solidFill>
                  <a:schemeClr val="bg1"/>
                </a:solidFill>
              </a:rPr>
              <a:t>After creating it, it shows the time it was created and whether it managed to </a:t>
            </a:r>
            <a:r>
              <a:rPr sz="1600" b="1">
                <a:solidFill>
                  <a:schemeClr val="bg1"/>
                </a:solidFill>
              </a:rPr>
              <a:t>create all the necessary resources</a:t>
            </a:r>
            <a:endParaRPr sz="16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3627755" y="5116830"/>
            <a:ext cx="7475855" cy="9017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Destroy the App</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When you no longer need certain resources in your AWS CDK app, </a:t>
            </a:r>
            <a:r>
              <a:rPr sz="1600" b="1">
                <a:solidFill>
                  <a:schemeClr val="bg1"/>
                </a:solidFill>
              </a:rPr>
              <a:t>you can destroy them using the cdk destroy command.</a:t>
            </a:r>
            <a:r>
              <a:rPr sz="1600">
                <a:solidFill>
                  <a:schemeClr val="bg1"/>
                </a:solidFill>
              </a:rPr>
              <a:t> This command deletes the specified stack and all its associated resources unless they have been marked with a Deletion Policy to be retained.</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640840"/>
            <a:ext cx="5433695" cy="1167765"/>
          </a:xfrm>
          <a:prstGeom prst="rect">
            <a:avLst/>
          </a:prstGeom>
        </p:spPr>
      </p:pic>
      <p:sp>
        <p:nvSpPr>
          <p:cNvPr id="18" name="Text Box 17"/>
          <p:cNvSpPr txBox="1"/>
          <p:nvPr/>
        </p:nvSpPr>
        <p:spPr>
          <a:xfrm>
            <a:off x="2451735" y="1938020"/>
            <a:ext cx="1419860" cy="275590"/>
          </a:xfrm>
          <a:prstGeom prst="rect">
            <a:avLst/>
          </a:prstGeom>
          <a:noFill/>
        </p:spPr>
        <p:txBody>
          <a:bodyPr wrap="square" rtlCol="0">
            <a:spAutoFit/>
          </a:bodyPr>
          <a:p>
            <a:r>
              <a:rPr lang="en-US" sz="1200">
                <a:solidFill>
                  <a:schemeClr val="bg1"/>
                </a:solidFill>
              </a:rPr>
              <a:t> cdk </a:t>
            </a:r>
            <a:r>
              <a:rPr lang="pt-PT" altLang="en-US" sz="1200">
                <a:solidFill>
                  <a:schemeClr val="bg1"/>
                </a:solidFill>
              </a:rPr>
              <a:t>destroy</a:t>
            </a:r>
            <a:endParaRPr lang="pt-PT" altLang="en-US" sz="1200">
              <a:solidFill>
                <a:schemeClr val="bg1"/>
              </a:solidFill>
            </a:endParaRPr>
          </a:p>
        </p:txBody>
      </p:sp>
      <p:pic>
        <p:nvPicPr>
          <p:cNvPr id="4" name="Picture 3"/>
          <p:cNvPicPr>
            <a:picLocks noChangeAspect="1"/>
          </p:cNvPicPr>
          <p:nvPr/>
        </p:nvPicPr>
        <p:blipFill>
          <a:blip r:embed="rId3"/>
          <a:stretch>
            <a:fillRect/>
          </a:stretch>
        </p:blipFill>
        <p:spPr>
          <a:xfrm>
            <a:off x="459105" y="3326765"/>
            <a:ext cx="7720330" cy="129984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450215" y="411988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Diff the App</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When you have </a:t>
            </a:r>
            <a:r>
              <a:rPr sz="1600" b="1">
                <a:solidFill>
                  <a:schemeClr val="bg1"/>
                </a:solidFill>
              </a:rPr>
              <a:t>made changes to your infrastructure code</a:t>
            </a:r>
            <a:r>
              <a:rPr sz="1600">
                <a:solidFill>
                  <a:schemeClr val="bg1"/>
                </a:solidFill>
              </a:rPr>
              <a:t> by </a:t>
            </a:r>
            <a:r>
              <a:rPr sz="1600" b="1">
                <a:solidFill>
                  <a:schemeClr val="bg1"/>
                </a:solidFill>
              </a:rPr>
              <a:t>adding </a:t>
            </a:r>
            <a:r>
              <a:rPr sz="1600">
                <a:solidFill>
                  <a:schemeClr val="bg1"/>
                </a:solidFill>
              </a:rPr>
              <a:t>or </a:t>
            </a:r>
            <a:r>
              <a:rPr sz="1600" b="1">
                <a:solidFill>
                  <a:schemeClr val="bg1"/>
                </a:solidFill>
              </a:rPr>
              <a:t>removing </a:t>
            </a:r>
            <a:r>
              <a:rPr sz="1600">
                <a:solidFill>
                  <a:schemeClr val="bg1"/>
                </a:solidFill>
              </a:rPr>
              <a:t>certain </a:t>
            </a:r>
            <a:r>
              <a:rPr sz="1600" b="1">
                <a:solidFill>
                  <a:schemeClr val="bg1"/>
                </a:solidFill>
              </a:rPr>
              <a:t>resources </a:t>
            </a:r>
            <a:r>
              <a:rPr sz="1600">
                <a:solidFill>
                  <a:schemeClr val="bg1"/>
                </a:solidFill>
              </a:rPr>
              <a:t>in your AWS CDK application, you can use the</a:t>
            </a:r>
            <a:r>
              <a:rPr sz="1600" b="1">
                <a:solidFill>
                  <a:schemeClr val="bg1"/>
                </a:solidFill>
              </a:rPr>
              <a:t> cdk diff </a:t>
            </a:r>
            <a:r>
              <a:rPr sz="1600">
                <a:solidFill>
                  <a:schemeClr val="bg1"/>
                </a:solidFill>
              </a:rPr>
              <a:t>command. </a:t>
            </a:r>
            <a:r>
              <a:rPr lang="pt-PT" sz="1600">
                <a:solidFill>
                  <a:schemeClr val="bg1"/>
                </a:solidFill>
              </a:rPr>
              <a:t> </a:t>
            </a:r>
            <a:r>
              <a:rPr sz="1600">
                <a:solidFill>
                  <a:schemeClr val="bg1"/>
                </a:solidFill>
              </a:rPr>
              <a:t>This </a:t>
            </a:r>
            <a:r>
              <a:rPr sz="1600" b="1">
                <a:solidFill>
                  <a:schemeClr val="bg1"/>
                </a:solidFill>
              </a:rPr>
              <a:t>command </a:t>
            </a:r>
            <a:r>
              <a:rPr sz="1600">
                <a:solidFill>
                  <a:schemeClr val="bg1"/>
                </a:solidFill>
              </a:rPr>
              <a:t>will show what has been </a:t>
            </a:r>
            <a:r>
              <a:rPr sz="1600" b="1">
                <a:solidFill>
                  <a:schemeClr val="bg1"/>
                </a:solidFill>
              </a:rPr>
              <a:t>modified </a:t>
            </a:r>
            <a:r>
              <a:rPr sz="1600">
                <a:solidFill>
                  <a:schemeClr val="bg1"/>
                </a:solidFill>
              </a:rPr>
              <a:t>and which resources will be created and will be </a:t>
            </a:r>
            <a:r>
              <a:rPr sz="1600" b="1">
                <a:solidFill>
                  <a:schemeClr val="bg1"/>
                </a:solidFill>
              </a:rPr>
              <a:t>listed </a:t>
            </a:r>
            <a:r>
              <a:rPr sz="1600">
                <a:solidFill>
                  <a:schemeClr val="bg1"/>
                </a:solidFill>
              </a:rPr>
              <a:t>for </a:t>
            </a:r>
            <a:r>
              <a:rPr sz="1600" b="1">
                <a:solidFill>
                  <a:schemeClr val="bg1"/>
                </a:solidFill>
              </a:rPr>
              <a:t>monitoring</a:t>
            </a:r>
            <a:r>
              <a:rPr sz="1600">
                <a:solidFill>
                  <a:schemeClr val="bg1"/>
                </a:solidFill>
              </a:rPr>
              <a: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640840"/>
            <a:ext cx="5433695" cy="1167765"/>
          </a:xfrm>
          <a:prstGeom prst="rect">
            <a:avLst/>
          </a:prstGeom>
        </p:spPr>
      </p:pic>
      <p:sp>
        <p:nvSpPr>
          <p:cNvPr id="18" name="Text Box 17"/>
          <p:cNvSpPr txBox="1"/>
          <p:nvPr/>
        </p:nvSpPr>
        <p:spPr>
          <a:xfrm>
            <a:off x="2451735" y="1938020"/>
            <a:ext cx="1419860" cy="275590"/>
          </a:xfrm>
          <a:prstGeom prst="rect">
            <a:avLst/>
          </a:prstGeom>
          <a:noFill/>
        </p:spPr>
        <p:txBody>
          <a:bodyPr wrap="square" rtlCol="0">
            <a:spAutoFit/>
          </a:bodyPr>
          <a:p>
            <a:r>
              <a:rPr lang="en-US" sz="1200">
                <a:solidFill>
                  <a:schemeClr val="bg1"/>
                </a:solidFill>
              </a:rPr>
              <a:t> cdk </a:t>
            </a:r>
            <a:r>
              <a:rPr lang="pt-PT" altLang="en-US" sz="1200">
                <a:solidFill>
                  <a:schemeClr val="bg1"/>
                </a:solidFill>
              </a:rPr>
              <a:t>diff</a:t>
            </a:r>
            <a:endParaRPr lang="pt-PT" altLang="en-US" sz="1200">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 name="Picture 1"/>
          <p:cNvPicPr>
            <a:picLocks noChangeAspect="1"/>
          </p:cNvPicPr>
          <p:nvPr/>
        </p:nvPicPr>
        <p:blipFill>
          <a:blip r:embed="rId3"/>
          <a:stretch>
            <a:fillRect/>
          </a:stretch>
        </p:blipFill>
        <p:spPr>
          <a:xfrm>
            <a:off x="4088765" y="1945640"/>
            <a:ext cx="7988300" cy="4807585"/>
          </a:xfrm>
          <a:prstGeom prst="rect">
            <a:avLst/>
          </a:prstGeom>
        </p:spPr>
      </p:pic>
      <p:sp>
        <p:nvSpPr>
          <p:cNvPr id="5" name="Rectangles 4"/>
          <p:cNvSpPr/>
          <p:nvPr/>
        </p:nvSpPr>
        <p:spPr>
          <a:xfrm>
            <a:off x="4088765" y="5842000"/>
            <a:ext cx="810323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Lambda with Python</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The </a:t>
            </a:r>
            <a:r>
              <a:rPr sz="1600" b="1">
                <a:solidFill>
                  <a:schemeClr val="bg1"/>
                </a:solidFill>
              </a:rPr>
              <a:t>AWS SDK for Python (Boto3)</a:t>
            </a:r>
            <a:r>
              <a:rPr sz="1600">
                <a:solidFill>
                  <a:schemeClr val="bg1"/>
                </a:solidFill>
              </a:rPr>
              <a:t> provides a </a:t>
            </a:r>
            <a:r>
              <a:rPr sz="1600" b="1">
                <a:solidFill>
                  <a:schemeClr val="bg1"/>
                </a:solidFill>
              </a:rPr>
              <a:t>Python API for AWS infrastructure services</a:t>
            </a:r>
            <a:r>
              <a:rPr sz="1600">
                <a:solidFill>
                  <a:schemeClr val="bg1"/>
                </a:solidFill>
              </a:rPr>
              <a:t>. </a:t>
            </a:r>
            <a:endParaRPr sz="1600">
              <a:solidFill>
                <a:schemeClr val="bg1"/>
              </a:solidFill>
            </a:endParaRPr>
          </a:p>
          <a:p>
            <a:pPr algn="l"/>
            <a:r>
              <a:rPr sz="1600">
                <a:solidFill>
                  <a:schemeClr val="bg1"/>
                </a:solidFill>
              </a:rPr>
              <a:t>Using the </a:t>
            </a:r>
            <a:r>
              <a:rPr sz="1600" b="1">
                <a:solidFill>
                  <a:schemeClr val="bg1"/>
                </a:solidFill>
              </a:rPr>
              <a:t>SDK for Python</a:t>
            </a:r>
            <a:r>
              <a:rPr sz="1600">
                <a:solidFill>
                  <a:schemeClr val="bg1"/>
                </a:solidFill>
              </a:rPr>
              <a:t>, you can build applications on top of </a:t>
            </a:r>
            <a:r>
              <a:rPr sz="1600" b="1">
                <a:solidFill>
                  <a:schemeClr val="bg1"/>
                </a:solidFill>
              </a:rPr>
              <a:t>Amazon S3, Amazon EC2, Amazon DynamoDB</a:t>
            </a:r>
            <a:r>
              <a:rPr sz="1600">
                <a:solidFill>
                  <a:schemeClr val="bg1"/>
                </a:solidFill>
              </a:rPr>
              <a:t>, and more</a:t>
            </a:r>
            <a:r>
              <a:rPr lang="pt-PT" sz="1600">
                <a:solidFill>
                  <a:schemeClr val="bg1"/>
                </a:solidFill>
              </a:rPr>
              <a:t>.</a:t>
            </a:r>
            <a:endParaRPr lang="pt-PT"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2" name="Picture 1"/>
          <p:cNvPicPr>
            <a:picLocks noChangeAspect="1"/>
          </p:cNvPicPr>
          <p:nvPr/>
        </p:nvPicPr>
        <p:blipFill>
          <a:blip r:embed="rId2"/>
          <a:stretch>
            <a:fillRect/>
          </a:stretch>
        </p:blipFill>
        <p:spPr>
          <a:xfrm>
            <a:off x="461645" y="1678305"/>
            <a:ext cx="2513965" cy="4871720"/>
          </a:xfrm>
          <a:prstGeom prst="rect">
            <a:avLst/>
          </a:prstGeom>
        </p:spPr>
      </p:pic>
      <p:sp>
        <p:nvSpPr>
          <p:cNvPr id="5" name="Rectangles 4"/>
          <p:cNvSpPr/>
          <p:nvPr/>
        </p:nvSpPr>
        <p:spPr>
          <a:xfrm>
            <a:off x="663575" y="2551430"/>
            <a:ext cx="2154555" cy="13576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3"/>
          <a:stretch>
            <a:fillRect/>
          </a:stretch>
        </p:blipFill>
        <p:spPr>
          <a:xfrm>
            <a:off x="3665855" y="1678305"/>
            <a:ext cx="5621655" cy="4810125"/>
          </a:xfrm>
          <a:prstGeom prst="rect">
            <a:avLst/>
          </a:prstGeom>
        </p:spPr>
      </p:pic>
      <p:sp>
        <p:nvSpPr>
          <p:cNvPr id="121" name="object 18"/>
          <p:cNvSpPr/>
          <p:nvPr/>
        </p:nvSpPr>
        <p:spPr>
          <a:xfrm>
            <a:off x="8557260" y="1949450"/>
            <a:ext cx="525145" cy="499745"/>
          </a:xfrm>
          <a:prstGeom prst="rect">
            <a:avLst/>
          </a:prstGeom>
          <a:blipFill>
            <a:blip r:embed="rId4" cstate="print"/>
            <a:stretch>
              <a:fillRect/>
            </a:stretch>
          </a:blipFill>
        </p:spPr>
        <p:txBody>
          <a:bodyPr wrap="square" lIns="0" tIns="0" rIns="0" bIns="0" rtlCol="0"/>
          <a:p/>
        </p:txBody>
      </p:sp>
      <p:pic>
        <p:nvPicPr>
          <p:cNvPr id="7" name="Picture 6"/>
          <p:cNvPicPr>
            <a:picLocks noChangeAspect="1"/>
          </p:cNvPicPr>
          <p:nvPr/>
        </p:nvPicPr>
        <p:blipFill>
          <a:blip r:embed="rId1"/>
          <a:stretch>
            <a:fillRect/>
          </a:stretch>
        </p:blipFill>
        <p:spPr>
          <a:xfrm>
            <a:off x="2150110" y="4383405"/>
            <a:ext cx="728980" cy="728980"/>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52120" y="1647825"/>
            <a:ext cx="2875280" cy="50482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829945"/>
          </a:xfrm>
          <a:prstGeom prst="rect">
            <a:avLst/>
          </a:prstGeom>
          <a:noFill/>
        </p:spPr>
        <p:txBody>
          <a:bodyPr wrap="square" rtlCol="0" anchor="t">
            <a:spAutoFit/>
          </a:bodyPr>
          <a:p>
            <a:pPr algn="just"/>
            <a:r>
              <a:rPr sz="1600">
                <a:solidFill>
                  <a:schemeClr val="bg1"/>
                </a:solidFill>
              </a:rPr>
              <a:t>In this case we </a:t>
            </a:r>
            <a:r>
              <a:rPr sz="1600" b="1">
                <a:solidFill>
                  <a:schemeClr val="bg1"/>
                </a:solidFill>
              </a:rPr>
              <a:t>are generating the infrastructure</a:t>
            </a:r>
            <a:r>
              <a:rPr sz="1600">
                <a:solidFill>
                  <a:schemeClr val="bg1"/>
                </a:solidFill>
              </a:rPr>
              <a:t> using the AWS SDK, however the code controller is </a:t>
            </a:r>
            <a:r>
              <a:rPr sz="1600" b="1">
                <a:solidFill>
                  <a:schemeClr val="bg1"/>
                </a:solidFill>
              </a:rPr>
              <a:t>written in Java</a:t>
            </a:r>
            <a:r>
              <a:rPr sz="1600">
                <a:solidFill>
                  <a:schemeClr val="bg1"/>
                </a:solidFill>
              </a:rPr>
              <a:t>, using the </a:t>
            </a:r>
            <a:r>
              <a:rPr sz="1600" b="1">
                <a:solidFill>
                  <a:schemeClr val="bg1"/>
                </a:solidFill>
              </a:rPr>
              <a:t>CDK </a:t>
            </a:r>
            <a:r>
              <a:rPr sz="1600">
                <a:solidFill>
                  <a:schemeClr val="bg1"/>
                </a:solidFill>
              </a:rPr>
              <a:t>it generates the Cloudformation template, which is then deployed creating the services automatically in </a:t>
            </a:r>
            <a:r>
              <a:rPr sz="1600" b="1">
                <a:solidFill>
                  <a:schemeClr val="bg1"/>
                </a:solidFill>
              </a:rPr>
              <a:t>AWS in your account</a:t>
            </a:r>
            <a:r>
              <a:rPr sz="1600">
                <a:solidFill>
                  <a:schemeClr val="bg1"/>
                </a:solidFill>
              </a:rPr>
              <a:t> configured in your machine via </a:t>
            </a:r>
            <a:r>
              <a:rPr sz="1600" b="1">
                <a:solidFill>
                  <a:schemeClr val="bg1"/>
                </a:solidFill>
              </a:rPr>
              <a:t>credentials</a:t>
            </a:r>
            <a:r>
              <a:rPr sz="1600">
                <a:solidFill>
                  <a:schemeClr val="bg1"/>
                </a:solidFill>
              </a:rPr>
              <a:t>.</a:t>
            </a:r>
            <a:endParaRPr sz="1600">
              <a:solidFill>
                <a:schemeClr val="bg1"/>
              </a:solidFill>
            </a:endParaRPr>
          </a:p>
        </p:txBody>
      </p:sp>
      <p:sp>
        <p:nvSpPr>
          <p:cNvPr id="5" name="Rectangles 4"/>
          <p:cNvSpPr/>
          <p:nvPr/>
        </p:nvSpPr>
        <p:spPr>
          <a:xfrm>
            <a:off x="606425" y="2989580"/>
            <a:ext cx="2658745" cy="15093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Picture 6"/>
          <p:cNvPicPr>
            <a:picLocks noChangeAspect="1"/>
          </p:cNvPicPr>
          <p:nvPr/>
        </p:nvPicPr>
        <p:blipFill>
          <a:blip r:embed="rId2"/>
          <a:stretch>
            <a:fillRect/>
          </a:stretch>
        </p:blipFill>
        <p:spPr>
          <a:xfrm>
            <a:off x="3562350" y="1654175"/>
            <a:ext cx="8392795" cy="4799330"/>
          </a:xfrm>
          <a:prstGeom prst="rect">
            <a:avLst/>
          </a:prstGeom>
        </p:spPr>
      </p:pic>
      <p:pic>
        <p:nvPicPr>
          <p:cNvPr id="10" name="Picture 9"/>
          <p:cNvPicPr>
            <a:picLocks noChangeAspect="1"/>
          </p:cNvPicPr>
          <p:nvPr/>
        </p:nvPicPr>
        <p:blipFill>
          <a:blip r:embed="rId3"/>
          <a:stretch>
            <a:fillRect/>
          </a:stretch>
        </p:blipFill>
        <p:spPr>
          <a:xfrm>
            <a:off x="2602865" y="2087880"/>
            <a:ext cx="728980" cy="728980"/>
          </a:xfrm>
          <a:prstGeom prst="rect">
            <a:avLst/>
          </a:prstGeom>
        </p:spPr>
      </p:pic>
      <p:pic>
        <p:nvPicPr>
          <p:cNvPr id="11" name="Picture 10"/>
          <p:cNvPicPr>
            <a:picLocks noChangeAspect="1"/>
          </p:cNvPicPr>
          <p:nvPr/>
        </p:nvPicPr>
        <p:blipFill>
          <a:blip r:embed="rId3"/>
          <a:stretch>
            <a:fillRect/>
          </a:stretch>
        </p:blipFill>
        <p:spPr>
          <a:xfrm>
            <a:off x="11127740" y="5431155"/>
            <a:ext cx="728980" cy="728980"/>
          </a:xfrm>
          <a:prstGeom prst="rect">
            <a:avLst/>
          </a:prstGeom>
        </p:spPr>
      </p:pic>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11480" y="1400175"/>
            <a:ext cx="10213340" cy="388620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Create Lambda Role</a:t>
            </a:r>
            <a:endParaRPr lang="pt-PT" sz="1600" b="1">
              <a:solidFill>
                <a:schemeClr val="bg1"/>
              </a:solidFill>
            </a:endParaRPr>
          </a:p>
        </p:txBody>
      </p:sp>
      <p:sp>
        <p:nvSpPr>
          <p:cNvPr id="5" name="Rectangles 4"/>
          <p:cNvSpPr/>
          <p:nvPr/>
        </p:nvSpPr>
        <p:spPr>
          <a:xfrm>
            <a:off x="2339975" y="2284095"/>
            <a:ext cx="7764145" cy="5867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9894570" y="4533900"/>
            <a:ext cx="728980" cy="728980"/>
          </a:xfrm>
          <a:prstGeom prst="rect">
            <a:avLst/>
          </a:prstGeom>
        </p:spPr>
      </p:pic>
      <p:sp>
        <p:nvSpPr>
          <p:cNvPr id="3" name="Rectangles 2"/>
          <p:cNvSpPr/>
          <p:nvPr/>
        </p:nvSpPr>
        <p:spPr>
          <a:xfrm>
            <a:off x="2463800" y="4710430"/>
            <a:ext cx="3535680" cy="3581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42595" y="3037840"/>
            <a:ext cx="11296650" cy="358330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Create DynamoBD and Grant Permissions Lambda Functions</a:t>
            </a:r>
            <a:endParaRPr lang="pt-PT" sz="1600" b="1">
              <a:solidFill>
                <a:schemeClr val="bg1"/>
              </a:solidFill>
            </a:endParaRPr>
          </a:p>
        </p:txBody>
      </p:sp>
      <p:sp>
        <p:nvSpPr>
          <p:cNvPr id="5" name="Rectangles 4"/>
          <p:cNvSpPr/>
          <p:nvPr/>
        </p:nvSpPr>
        <p:spPr>
          <a:xfrm>
            <a:off x="596900" y="3246120"/>
            <a:ext cx="4792980" cy="7486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654050" y="5586730"/>
            <a:ext cx="4107180" cy="1056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10772775" y="3037840"/>
            <a:ext cx="728980" cy="728980"/>
          </a:xfrm>
          <a:prstGeom prst="rect">
            <a:avLst/>
          </a:prstGeom>
        </p:spPr>
      </p:pic>
      <p:pic>
        <p:nvPicPr>
          <p:cNvPr id="7" name="Picture 6"/>
          <p:cNvPicPr>
            <a:picLocks noChangeAspect="1"/>
          </p:cNvPicPr>
          <p:nvPr/>
        </p:nvPicPr>
        <p:blipFill>
          <a:blip r:embed="rId3"/>
          <a:stretch>
            <a:fillRect/>
          </a:stretch>
        </p:blipFill>
        <p:spPr>
          <a:xfrm>
            <a:off x="6466840" y="1337945"/>
            <a:ext cx="5229225" cy="1390650"/>
          </a:xfrm>
          <a:prstGeom prst="rect">
            <a:avLst/>
          </a:prstGeom>
        </p:spPr>
      </p:pic>
      <p:pic>
        <p:nvPicPr>
          <p:cNvPr id="11" name="Picture 10"/>
          <p:cNvPicPr>
            <a:picLocks noChangeAspect="1"/>
          </p:cNvPicPr>
          <p:nvPr/>
        </p:nvPicPr>
        <p:blipFill>
          <a:blip r:embed="rId4"/>
          <a:stretch>
            <a:fillRect/>
          </a:stretch>
        </p:blipFill>
        <p:spPr>
          <a:xfrm>
            <a:off x="442595" y="1337945"/>
            <a:ext cx="5946140" cy="1402715"/>
          </a:xfrm>
          <a:prstGeom prst="rect">
            <a:avLst/>
          </a:prstGeom>
        </p:spPr>
      </p:pic>
      <p:cxnSp>
        <p:nvCxnSpPr>
          <p:cNvPr id="12" name="Straight Arrow Connector 11"/>
          <p:cNvCxnSpPr/>
          <p:nvPr/>
        </p:nvCxnSpPr>
        <p:spPr>
          <a:xfrm flipH="1" flipV="1">
            <a:off x="3100070" y="2519045"/>
            <a:ext cx="19050" cy="81915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008120" y="2519045"/>
            <a:ext cx="3707130" cy="120777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440055" y="160020"/>
            <a:ext cx="3532505" cy="398780"/>
          </a:xfrm>
          <a:prstGeom prst="rect">
            <a:avLst/>
          </a:prstGeom>
          <a:noFill/>
        </p:spPr>
        <p:txBody>
          <a:bodyPr wrap="none" rtlCol="0">
            <a:spAutoFit/>
          </a:bodyPr>
          <a:p>
            <a:pPr algn="l"/>
            <a:r>
              <a:rPr lang="pt-PT" altLang="en-US" sz="2000" b="1" dirty="0">
                <a:solidFill>
                  <a:schemeClr val="bg1"/>
                </a:solidFill>
                <a:sym typeface="+mn-ea"/>
              </a:rPr>
              <a:t>Prerequisites and Tools</a:t>
            </a:r>
            <a:endParaRPr lang="pt-PT" altLang="en-US" sz="2000" b="1">
              <a:solidFill>
                <a:schemeClr val="bg1"/>
              </a:solidFill>
            </a:endParaRPr>
          </a:p>
        </p:txBody>
      </p:sp>
      <p:sp>
        <p:nvSpPr>
          <p:cNvPr id="2" name="Text Box 1"/>
          <p:cNvSpPr txBox="1"/>
          <p:nvPr/>
        </p:nvSpPr>
        <p:spPr>
          <a:xfrm>
            <a:off x="525780" y="1101090"/>
            <a:ext cx="7098665" cy="2061210"/>
          </a:xfrm>
          <a:prstGeom prst="rect">
            <a:avLst/>
          </a:prstGeom>
          <a:noFill/>
        </p:spPr>
        <p:txBody>
          <a:bodyPr wrap="square" rtlCol="0">
            <a:spAutoFit/>
          </a:bodyPr>
          <a:p>
            <a:pPr indent="0" algn="l">
              <a:buFont typeface="Arial" panose="02080604020202020204" pitchFamily="34" charset="0"/>
              <a:buNone/>
            </a:pPr>
            <a:r>
              <a:rPr lang="pt-PT" altLang="en-US" sz="1600">
                <a:solidFill>
                  <a:schemeClr val="bg1"/>
                </a:solidFill>
                <a:sym typeface="+mn-ea"/>
              </a:rPr>
              <a:t>6</a:t>
            </a:r>
            <a:r>
              <a:rPr lang="en-US" sz="1600">
                <a:solidFill>
                  <a:schemeClr val="bg1"/>
                </a:solidFill>
                <a:sym typeface="+mn-ea"/>
              </a:rPr>
              <a:t> main Prerequisites;</a:t>
            </a:r>
            <a:endParaRPr lang="en-US" sz="1600">
              <a:solidFill>
                <a:schemeClr val="bg1"/>
              </a:solidFill>
              <a:sym typeface="+mn-ea"/>
            </a:endParaRPr>
          </a:p>
          <a:p>
            <a:pPr indent="0" algn="l">
              <a:buFont typeface="Arial" panose="02080604020202020204" pitchFamily="34" charset="0"/>
              <a:buNone/>
            </a:pPr>
            <a:endParaRPr lang="en-US" sz="1600">
              <a:solidFill>
                <a:schemeClr val="bg1"/>
              </a:solidFill>
            </a:endParaRPr>
          </a:p>
          <a:p>
            <a:pPr marL="457200" indent="-457200" algn="l">
              <a:buAutoNum type="arabicPeriod"/>
            </a:pPr>
            <a:r>
              <a:rPr lang="en-US" sz="1600">
                <a:solidFill>
                  <a:schemeClr val="bg1"/>
                </a:solidFill>
                <a:sym typeface="+mn-ea"/>
              </a:rPr>
              <a:t>AWS Account and User</a:t>
            </a:r>
            <a:endParaRPr lang="en-US" sz="1600">
              <a:solidFill>
                <a:schemeClr val="bg1"/>
              </a:solidFill>
            </a:endParaRPr>
          </a:p>
          <a:p>
            <a:pPr marL="457200" indent="-457200" algn="l">
              <a:buAutoNum type="arabicPeriod"/>
            </a:pPr>
            <a:r>
              <a:rPr lang="en-US" sz="1600">
                <a:solidFill>
                  <a:schemeClr val="bg1"/>
                </a:solidFill>
                <a:sym typeface="+mn-ea"/>
              </a:rPr>
              <a:t>AWS CLI</a:t>
            </a:r>
            <a:endParaRPr lang="en-US" sz="1600">
              <a:solidFill>
                <a:schemeClr val="bg1"/>
              </a:solidFill>
            </a:endParaRPr>
          </a:p>
          <a:p>
            <a:pPr marL="457200" indent="-457200" algn="l">
              <a:buAutoNum type="arabicPeriod"/>
            </a:pPr>
            <a:r>
              <a:rPr lang="pt-PT" altLang="en-US" sz="1600">
                <a:solidFill>
                  <a:schemeClr val="bg1"/>
                </a:solidFill>
                <a:sym typeface="+mn-ea"/>
              </a:rPr>
              <a:t>Python 3.10</a:t>
            </a:r>
            <a:endParaRPr lang="en-US" sz="1600">
              <a:solidFill>
                <a:schemeClr val="bg1"/>
              </a:solidFill>
            </a:endParaRPr>
          </a:p>
          <a:p>
            <a:pPr marL="457200" indent="-457200" algn="l">
              <a:buAutoNum type="arabicPeriod"/>
            </a:pPr>
            <a:r>
              <a:rPr lang="en-US" sz="1600">
                <a:solidFill>
                  <a:schemeClr val="bg1"/>
                </a:solidFill>
                <a:sym typeface="+mn-ea"/>
              </a:rPr>
              <a:t>IDE for your programming language</a:t>
            </a:r>
            <a:r>
              <a:rPr lang="pt-PT" altLang="en-US" sz="1600">
                <a:solidFill>
                  <a:schemeClr val="bg1"/>
                </a:solidFill>
                <a:sym typeface="+mn-ea"/>
              </a:rPr>
              <a:t> </a:t>
            </a:r>
            <a:r>
              <a:rPr lang="en-US" sz="1600">
                <a:solidFill>
                  <a:schemeClr val="bg1"/>
                </a:solidFill>
                <a:sym typeface="+mn-ea"/>
              </a:rPr>
              <a:t>= Visual Studio Code</a:t>
            </a:r>
            <a:endParaRPr lang="en-US" sz="1600">
              <a:solidFill>
                <a:schemeClr val="bg1"/>
              </a:solidFill>
              <a:sym typeface="+mn-ea"/>
            </a:endParaRPr>
          </a:p>
          <a:p>
            <a:pPr marL="457200" indent="-457200" algn="l">
              <a:buAutoNum type="arabicPeriod"/>
            </a:pPr>
            <a:r>
              <a:rPr lang="en-US" sz="1600">
                <a:solidFill>
                  <a:schemeClr val="bg1"/>
                </a:solidFill>
                <a:sym typeface="+mn-ea"/>
              </a:rPr>
              <a:t>IDE for your programming language</a:t>
            </a:r>
            <a:r>
              <a:rPr lang="pt-PT" altLang="en-US" sz="1600">
                <a:solidFill>
                  <a:schemeClr val="bg1"/>
                </a:solidFill>
                <a:sym typeface="+mn-ea"/>
              </a:rPr>
              <a:t> </a:t>
            </a:r>
            <a:r>
              <a:rPr lang="en-US" sz="1600">
                <a:solidFill>
                  <a:schemeClr val="bg1"/>
                </a:solidFill>
                <a:sym typeface="+mn-ea"/>
              </a:rPr>
              <a:t>= </a:t>
            </a:r>
            <a:r>
              <a:rPr lang="pt-PT" altLang="en-US" sz="1600">
                <a:solidFill>
                  <a:schemeClr val="bg1"/>
                </a:solidFill>
                <a:sym typeface="+mn-ea"/>
              </a:rPr>
              <a:t>Intellij IDE</a:t>
            </a:r>
            <a:endParaRPr lang="en-US" sz="1600">
              <a:solidFill>
                <a:schemeClr val="bg1"/>
              </a:solidFill>
            </a:endParaRPr>
          </a:p>
          <a:p>
            <a:pPr marL="457200" indent="-457200" algn="l">
              <a:buAutoNum type="arabicPeriod"/>
            </a:pPr>
            <a:r>
              <a:rPr lang="en-US" sz="1600">
                <a:solidFill>
                  <a:schemeClr val="bg1"/>
                </a:solidFill>
                <a:sym typeface="+mn-ea"/>
              </a:rPr>
              <a:t>Postman</a:t>
            </a:r>
            <a:endParaRPr lang="en-US" sz="1600">
              <a:solidFill>
                <a:schemeClr val="bg1"/>
              </a:solidFill>
            </a:endParaRPr>
          </a:p>
        </p:txBody>
      </p:sp>
      <p:sp>
        <p:nvSpPr>
          <p:cNvPr id="15" name="Rectangles 14"/>
          <p:cNvSpPr/>
          <p:nvPr/>
        </p:nvSpPr>
        <p:spPr>
          <a:xfrm>
            <a:off x="525780" y="61595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276225" y="4562475"/>
            <a:ext cx="11915775" cy="129540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Reading Lambda Functions</a:t>
            </a:r>
            <a:endParaRPr lang="pt-PT" sz="1600" b="1">
              <a:solidFill>
                <a:schemeClr val="bg1"/>
              </a:solidFill>
            </a:endParaRPr>
          </a:p>
        </p:txBody>
      </p:sp>
      <p:pic>
        <p:nvPicPr>
          <p:cNvPr id="10" name="Picture 9"/>
          <p:cNvPicPr>
            <a:picLocks noChangeAspect="1"/>
          </p:cNvPicPr>
          <p:nvPr/>
        </p:nvPicPr>
        <p:blipFill>
          <a:blip r:embed="rId2"/>
          <a:stretch>
            <a:fillRect/>
          </a:stretch>
        </p:blipFill>
        <p:spPr>
          <a:xfrm>
            <a:off x="11404600" y="140335"/>
            <a:ext cx="728980" cy="728980"/>
          </a:xfrm>
          <a:prstGeom prst="rect">
            <a:avLst/>
          </a:prstGeom>
        </p:spPr>
      </p:pic>
      <p:sp>
        <p:nvSpPr>
          <p:cNvPr id="3" name="Rectangles 2"/>
          <p:cNvSpPr/>
          <p:nvPr/>
        </p:nvSpPr>
        <p:spPr>
          <a:xfrm>
            <a:off x="6226175" y="4496435"/>
            <a:ext cx="5696585" cy="12198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flipH="1" flipV="1">
            <a:off x="8662670" y="4208145"/>
            <a:ext cx="135255" cy="30670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5064760" y="1012825"/>
            <a:ext cx="6859270" cy="3175000"/>
          </a:xfrm>
          <a:prstGeom prst="rect">
            <a:avLst/>
          </a:prstGeom>
        </p:spPr>
      </p:pic>
      <p:sp>
        <p:nvSpPr>
          <p:cNvPr id="13" name="Rectangles 12"/>
          <p:cNvSpPr/>
          <p:nvPr/>
        </p:nvSpPr>
        <p:spPr>
          <a:xfrm>
            <a:off x="6216650" y="1853565"/>
            <a:ext cx="2916555" cy="10521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4"/>
          <a:stretch>
            <a:fillRect/>
          </a:stretch>
        </p:blipFill>
        <p:spPr>
          <a:xfrm>
            <a:off x="152400" y="1120140"/>
            <a:ext cx="4746625" cy="1275715"/>
          </a:xfrm>
          <a:prstGeom prst="rect">
            <a:avLst/>
          </a:prstGeom>
        </p:spPr>
      </p:pic>
      <p:cxnSp>
        <p:nvCxnSpPr>
          <p:cNvPr id="15" name="Straight Arrow Connector 14"/>
          <p:cNvCxnSpPr/>
          <p:nvPr/>
        </p:nvCxnSpPr>
        <p:spPr>
          <a:xfrm flipH="1">
            <a:off x="4899025" y="1463040"/>
            <a:ext cx="1968500" cy="21653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1054100" y="2468880"/>
            <a:ext cx="2943225" cy="1971675"/>
          </a:xfrm>
          <a:prstGeom prst="rect">
            <a:avLst/>
          </a:prstGeom>
        </p:spPr>
      </p:pic>
      <p:cxnSp>
        <p:nvCxnSpPr>
          <p:cNvPr id="17" name="Straight Arrow Connector 16"/>
          <p:cNvCxnSpPr>
            <a:endCxn id="18" idx="0"/>
          </p:cNvCxnSpPr>
          <p:nvPr/>
        </p:nvCxnSpPr>
        <p:spPr>
          <a:xfrm>
            <a:off x="2009775" y="1679575"/>
            <a:ext cx="258445" cy="135826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Rectangles 17"/>
          <p:cNvSpPr/>
          <p:nvPr/>
        </p:nvSpPr>
        <p:spPr>
          <a:xfrm>
            <a:off x="1224280" y="3037840"/>
            <a:ext cx="2087245" cy="13538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3547110" y="2905760"/>
            <a:ext cx="239395" cy="287655"/>
          </a:xfrm>
          <a:prstGeom prst="rect">
            <a:avLst/>
          </a:prstGeom>
          <a:blipFill>
            <a:blip r:embed="rId6" cstate="print"/>
            <a:stretch>
              <a:fillRect/>
            </a:stretch>
          </a:blipFill>
        </p:spPr>
        <p:txBody>
          <a:bodyPr wrap="square" lIns="0" tIns="0" rIns="0" bIns="0" rtlCol="0"/>
          <a:p/>
        </p:txBody>
      </p:sp>
      <p:sp>
        <p:nvSpPr>
          <p:cNvPr id="2" name="Rectangles 1"/>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50215" y="613410"/>
            <a:ext cx="7416800" cy="357886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 - Create API Gateway</a:t>
            </a:r>
            <a:endParaRPr lang="pt-PT" altLang="en-US" sz="2000" b="1" dirty="0">
              <a:solidFill>
                <a:schemeClr val="bg1"/>
              </a:solidFill>
            </a:endParaRPr>
          </a:p>
        </p:txBody>
      </p:sp>
      <p:pic>
        <p:nvPicPr>
          <p:cNvPr id="10" name="Picture 9"/>
          <p:cNvPicPr>
            <a:picLocks noChangeAspect="1"/>
          </p:cNvPicPr>
          <p:nvPr/>
        </p:nvPicPr>
        <p:blipFill>
          <a:blip r:embed="rId2"/>
          <a:stretch>
            <a:fillRect/>
          </a:stretch>
        </p:blipFill>
        <p:spPr>
          <a:xfrm>
            <a:off x="11404600" y="140335"/>
            <a:ext cx="728980" cy="728980"/>
          </a:xfrm>
          <a:prstGeom prst="rect">
            <a:avLst/>
          </a:prstGeom>
        </p:spPr>
      </p:pic>
      <p:sp>
        <p:nvSpPr>
          <p:cNvPr id="3" name="Rectangles 2"/>
          <p:cNvSpPr/>
          <p:nvPr/>
        </p:nvSpPr>
        <p:spPr>
          <a:xfrm>
            <a:off x="6226175" y="4496435"/>
            <a:ext cx="5696585" cy="12198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flipH="1" flipV="1">
            <a:off x="8662670" y="4208145"/>
            <a:ext cx="135255" cy="30670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Rectangles 17"/>
          <p:cNvSpPr/>
          <p:nvPr/>
        </p:nvSpPr>
        <p:spPr>
          <a:xfrm>
            <a:off x="550545" y="3959225"/>
            <a:ext cx="2018030" cy="3911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5" name="Picture 4"/>
          <p:cNvPicPr>
            <a:picLocks noChangeAspect="1"/>
          </p:cNvPicPr>
          <p:nvPr/>
        </p:nvPicPr>
        <p:blipFill>
          <a:blip r:embed="rId3"/>
          <a:stretch>
            <a:fillRect/>
          </a:stretch>
        </p:blipFill>
        <p:spPr>
          <a:xfrm>
            <a:off x="5382260" y="3395980"/>
            <a:ext cx="6695440" cy="3183890"/>
          </a:xfrm>
          <a:prstGeom prst="rect">
            <a:avLst/>
          </a:prstGeom>
        </p:spPr>
      </p:pic>
      <p:cxnSp>
        <p:nvCxnSpPr>
          <p:cNvPr id="15" name="Straight Arrow Connector 14"/>
          <p:cNvCxnSpPr>
            <a:stCxn id="18" idx="3"/>
          </p:cNvCxnSpPr>
          <p:nvPr/>
        </p:nvCxnSpPr>
        <p:spPr>
          <a:xfrm flipV="1">
            <a:off x="2568575" y="3529330"/>
            <a:ext cx="3872865" cy="62547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867025" y="2630170"/>
            <a:ext cx="8820150" cy="39052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972435" y="3569970"/>
            <a:ext cx="841756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063875" y="4662805"/>
            <a:ext cx="3535680" cy="15773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02044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972435" y="2524125"/>
            <a:ext cx="8181975" cy="41338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972435" y="347472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158490" y="4662805"/>
            <a:ext cx="3441065" cy="1082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208724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400300" y="1938020"/>
            <a:ext cx="9210675" cy="468185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410460" y="278892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2787015" y="4662805"/>
            <a:ext cx="3954780" cy="195707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30619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572510" y="1092835"/>
            <a:ext cx="7734300" cy="529907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3572510" y="1788795"/>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91890" y="2976880"/>
            <a:ext cx="4182745" cy="34150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601470"/>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428365" y="894715"/>
            <a:ext cx="8086725" cy="562991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3543935" y="170307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72840" y="3615055"/>
            <a:ext cx="5848985" cy="25298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83959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3543935" y="1008380"/>
            <a:ext cx="6321425" cy="5276850"/>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Create Item</a:t>
            </a:r>
            <a:endParaRPr lang="pt-PT" sz="2000" b="1" dirty="0">
              <a:solidFill>
                <a:schemeClr val="bg1"/>
              </a:solidFill>
            </a:endParaRPr>
          </a:p>
        </p:txBody>
      </p:sp>
      <p:sp>
        <p:nvSpPr>
          <p:cNvPr id="5" name="Rectangles 4"/>
          <p:cNvSpPr/>
          <p:nvPr/>
        </p:nvSpPr>
        <p:spPr>
          <a:xfrm>
            <a:off x="3672840" y="1536700"/>
            <a:ext cx="616267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39820" y="3242310"/>
            <a:ext cx="6177915" cy="1899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170370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549650" y="756285"/>
            <a:ext cx="5889625" cy="565213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Update Item</a:t>
            </a:r>
            <a:endParaRPr lang="pt-PT" sz="2000" b="1" dirty="0">
              <a:solidFill>
                <a:schemeClr val="bg1"/>
              </a:solidFill>
            </a:endParaRPr>
          </a:p>
        </p:txBody>
      </p:sp>
      <p:sp>
        <p:nvSpPr>
          <p:cNvPr id="5" name="Rectangles 4"/>
          <p:cNvSpPr/>
          <p:nvPr/>
        </p:nvSpPr>
        <p:spPr>
          <a:xfrm>
            <a:off x="3672840" y="1891665"/>
            <a:ext cx="576707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98545" y="3101975"/>
            <a:ext cx="5848350" cy="28809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44665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505835" y="742950"/>
            <a:ext cx="6838950" cy="5410200"/>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Get All Item</a:t>
            </a:r>
            <a:endParaRPr lang="pt-PT" sz="2000" b="1" dirty="0">
              <a:solidFill>
                <a:schemeClr val="bg1"/>
              </a:solidFill>
            </a:endParaRPr>
          </a:p>
        </p:txBody>
      </p:sp>
      <p:sp>
        <p:nvSpPr>
          <p:cNvPr id="5" name="Rectangles 4"/>
          <p:cNvSpPr/>
          <p:nvPr/>
        </p:nvSpPr>
        <p:spPr>
          <a:xfrm>
            <a:off x="3524250" y="1495425"/>
            <a:ext cx="683196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2532380"/>
            <a:ext cx="6808470" cy="8293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08343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29806</Words>
  <Application>WPS Presentation</Application>
  <PresentationFormat>Widescreen</PresentationFormat>
  <Paragraphs>1598</Paragraphs>
  <Slides>121</Slides>
  <Notes>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121</vt:i4>
      </vt:variant>
    </vt:vector>
  </HeadingPairs>
  <TitlesOfParts>
    <vt:vector size="145" baseType="lpstr">
      <vt:lpstr>Arial</vt:lpstr>
      <vt:lpstr>SimSun</vt:lpstr>
      <vt:lpstr>Wingdings</vt:lpstr>
      <vt:lpstr>Nimbus Roman No9 L</vt:lpstr>
      <vt:lpstr>Amazon Ember Light</vt:lpstr>
      <vt:lpstr>Caviar Dreams</vt:lpstr>
      <vt:lpstr>Amazon Ember Heavy</vt:lpstr>
      <vt:lpstr>Garuda</vt:lpstr>
      <vt:lpstr>Amazon Ember</vt:lpstr>
      <vt:lpstr>Gubbi</vt:lpstr>
      <vt:lpstr>Amazon Ember</vt:lpstr>
      <vt:lpstr>Swiss921 BT</vt:lpstr>
      <vt:lpstr>Inter Light</vt:lpstr>
      <vt:lpstr>Calibri Light</vt:lpstr>
      <vt:lpstr>DejaVu Sans</vt:lpstr>
      <vt:lpstr>Calibri</vt:lpstr>
      <vt:lpstr>Microsoft YaHei</vt:lpstr>
      <vt:lpstr>Droid Sans Fallback</vt:lpstr>
      <vt:lpstr>Arial Unicode MS</vt:lpstr>
      <vt:lpstr>Janda Cheerful Script</vt:lpstr>
      <vt:lpstr>Neuropolitical Rg</vt:lpstr>
      <vt:lpstr>Wingdings</vt:lpstr>
      <vt:lpstr>OpenSymbol</vt:lpstr>
      <vt:lpstr>Office Theme</vt:lpstr>
      <vt:lpstr>Conhecendo AWS Serverless com CDK, Java e Python</vt:lpstr>
      <vt:lpstr>Getting to know AWS Serverless with CDK, Java and Python</vt:lpstr>
      <vt:lpstr>PowerPoint 演示文稿</vt:lpstr>
      <vt:lpstr>PowerPoint 演示文稿</vt:lpstr>
      <vt:lpstr>Question  AI</vt:lpstr>
      <vt:lpstr>PowerPoint 演示文稿</vt:lpstr>
      <vt:lpstr>PowerPoint 演示文稿</vt:lpstr>
      <vt:lpstr>Prerequisites  and  Tools</vt:lpstr>
      <vt:lpstr>PowerPoint 演示文稿</vt:lpstr>
      <vt:lpstr>Install AWS  Command Line  Interface  (AWS CLI) Linux</vt:lpstr>
      <vt:lpstr>PowerPoint 演示文稿</vt:lpstr>
      <vt:lpstr>AWS IDE Toolkits </vt:lpstr>
      <vt:lpstr>PowerPoint 演示文稿</vt:lpstr>
      <vt:lpstr>PowerPoint 演示文稿</vt:lpstr>
      <vt:lpstr>PowerPoint 演示文稿</vt:lpstr>
      <vt:lpstr>Serverless</vt:lpstr>
      <vt:lpstr>PowerPoint 演示文稿</vt:lpstr>
      <vt:lpstr>PowerPoint 演示文稿</vt:lpstr>
      <vt:lpstr>PowerPoint 演示文稿</vt:lpstr>
      <vt:lpstr>PowerPoint 演示文稿</vt:lpstr>
      <vt:lpstr>PowerPoint 演示文稿</vt:lpstr>
      <vt:lpstr>AWS Storage</vt:lpstr>
      <vt:lpstr>PowerPoint 演示文稿</vt:lpstr>
      <vt:lpstr>AWS Database</vt:lpstr>
      <vt:lpstr>PowerPoint 演示文稿</vt:lpstr>
      <vt:lpstr>PowerPoint 演示文稿</vt:lpstr>
      <vt:lpstr>PowerPoint 演示文稿</vt:lpstr>
      <vt:lpstr>AWS API  Gateway</vt:lpstr>
      <vt:lpstr>PowerPoint 演示文稿</vt:lpstr>
      <vt:lpstr>PowerPoint 演示文稿</vt:lpstr>
      <vt:lpstr>AWS Application Integration</vt:lpstr>
      <vt:lpstr>Amazon  SNS</vt:lpstr>
      <vt:lpstr>PowerPoint 演示文稿</vt:lpstr>
      <vt:lpstr>PowerPoint 演示文稿</vt:lpstr>
      <vt:lpstr>Amazon  SQS</vt:lpstr>
      <vt:lpstr>PowerPoint 演示文稿</vt:lpstr>
      <vt:lpstr>PowerPoint 演示文稿</vt:lpstr>
      <vt:lpstr>PowerPoint 演示文稿</vt:lpstr>
      <vt:lpstr>Amazon  EventBridge </vt:lpstr>
      <vt:lpstr>PowerPoint 演示文稿</vt:lpstr>
      <vt:lpstr>PowerPoint 演示文稿</vt:lpstr>
      <vt:lpstr>PowerPoint 演示文稿</vt:lpstr>
      <vt:lpstr>PowerPoint 演示文稿</vt:lpstr>
      <vt:lpstr>AWS Application Orchestration</vt:lpstr>
      <vt:lpstr>AWS  Step Functions </vt:lpstr>
      <vt:lpstr>PowerPoint 演示文稿</vt:lpstr>
      <vt:lpstr>PowerPoint 演示文稿</vt:lpstr>
      <vt:lpstr>PowerPoint 演示文稿</vt:lpstr>
      <vt:lpstr>AWS Lambda  Overview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AWS CDK  for Java and 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Next Steps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weder</cp:lastModifiedBy>
  <cp:revision>891</cp:revision>
  <dcterms:created xsi:type="dcterms:W3CDTF">2023-09-22T22:00:43Z</dcterms:created>
  <dcterms:modified xsi:type="dcterms:W3CDTF">2023-09-22T22:00:43Z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1033-11.1.0.11698</vt:lpwstr>
  </property>
  <property fmtid="{D5CDD505-2E9C-101B-9397-08002B2CF9AE}" pid="3" name="ICV">
    <vt:lpwstr/>
  </property>
</Properties>
</file>